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82" r:id="rId3"/>
    <p:sldId id="269" r:id="rId4"/>
    <p:sldId id="277" r:id="rId5"/>
    <p:sldId id="281" r:id="rId6"/>
    <p:sldId id="283" r:id="rId7"/>
    <p:sldId id="284"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740"/>
    <a:srgbClr val="425C78"/>
    <a:srgbClr val="8B1713"/>
    <a:srgbClr val="141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7"/>
    <p:restoredTop sz="94703"/>
  </p:normalViewPr>
  <p:slideViewPr>
    <p:cSldViewPr snapToGrid="0" snapToObjects="1">
      <p:cViewPr>
        <p:scale>
          <a:sx n="131" d="100"/>
          <a:sy n="131" d="100"/>
        </p:scale>
        <p:origin x="944"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24A34-E56D-EA4B-96B3-423C8940FB34}" type="datetimeFigureOut">
              <a:rPr lang="en-US" smtClean="0"/>
              <a:t>2/11/17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A7E07-D868-2A43-B6F5-609F827BFEFD}" type="slidenum">
              <a:rPr lang="en-US" smtClean="0"/>
              <a:t>‹#›</a:t>
            </a:fld>
            <a:endParaRPr lang="en-US"/>
          </a:p>
        </p:txBody>
      </p:sp>
    </p:spTree>
    <p:extLst>
      <p:ext uri="{BB962C8B-B14F-4D97-AF65-F5344CB8AC3E}">
        <p14:creationId xmlns:p14="http://schemas.microsoft.com/office/powerpoint/2010/main" val="126681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207017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7554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58075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28676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09177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C60134-6D1D-8545-B878-3C1A75971B9A}"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42829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60134-6D1D-8545-B878-3C1A75971B9A}" type="datetimeFigureOut">
              <a:rPr lang="en-US" smtClean="0"/>
              <a:t>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82192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60134-6D1D-8545-B878-3C1A75971B9A}" type="datetimeFigureOut">
              <a:rPr lang="en-US" smtClean="0"/>
              <a:t>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50759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60134-6D1D-8545-B878-3C1A75971B9A}" type="datetimeFigureOut">
              <a:rPr lang="en-US" smtClean="0"/>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5936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60134-6D1D-8545-B878-3C1A75971B9A}"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28315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60134-6D1D-8545-B878-3C1A75971B9A}"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0237231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60134-6D1D-8545-B878-3C1A75971B9A}" type="datetimeFigureOut">
              <a:rPr lang="en-US" smtClean="0"/>
              <a:t>2/11/17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559EB-7F69-6340-988F-4601588022E0}" type="slidenum">
              <a:rPr lang="en-US" smtClean="0"/>
              <a:t>‹#›</a:t>
            </a:fld>
            <a:endParaRPr lang="en-US"/>
          </a:p>
        </p:txBody>
      </p:sp>
    </p:spTree>
    <p:extLst>
      <p:ext uri="{BB962C8B-B14F-4D97-AF65-F5344CB8AC3E}">
        <p14:creationId xmlns:p14="http://schemas.microsoft.com/office/powerpoint/2010/main" val="212844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16.tiff"/><Relationship Id="rId12" Type="http://schemas.openxmlformats.org/officeDocument/2006/relationships/image" Target="../media/image17.tiff"/><Relationship Id="rId13" Type="http://schemas.openxmlformats.org/officeDocument/2006/relationships/image" Target="../media/image18.tiff"/><Relationship Id="rId14" Type="http://schemas.openxmlformats.org/officeDocument/2006/relationships/image" Target="../media/image19.tiff"/><Relationship Id="rId15" Type="http://schemas.openxmlformats.org/officeDocument/2006/relationships/image" Target="../media/image20.tiff"/><Relationship Id="rId16"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6" Type="http://schemas.openxmlformats.org/officeDocument/2006/relationships/image" Target="../media/image11.tiff"/><Relationship Id="rId7" Type="http://schemas.openxmlformats.org/officeDocument/2006/relationships/image" Target="../media/image12.tiff"/><Relationship Id="rId8" Type="http://schemas.openxmlformats.org/officeDocument/2006/relationships/image" Target="../media/image13.tiff"/><Relationship Id="rId9" Type="http://schemas.openxmlformats.org/officeDocument/2006/relationships/image" Target="../media/image14.tiff"/><Relationship Id="rId10" Type="http://schemas.openxmlformats.org/officeDocument/2006/relationships/image" Target="../media/image1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7.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8.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5" Type="http://schemas.openxmlformats.org/officeDocument/2006/relationships/image" Target="../media/image30.tiff"/><Relationship Id="rId1" Type="http://schemas.openxmlformats.org/officeDocument/2006/relationships/slideLayout" Target="../slideLayouts/slideLayout2.xml"/><Relationship Id="rId2"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82415" y="2131722"/>
            <a:ext cx="3816511" cy="1840401"/>
          </a:xfrm>
          <a:prstGeom prst="rect">
            <a:avLst/>
          </a:prstGeom>
        </p:spPr>
      </p:pic>
      <p:sp>
        <p:nvSpPr>
          <p:cNvPr id="7" name="TextBox 6"/>
          <p:cNvSpPr txBox="1"/>
          <p:nvPr/>
        </p:nvSpPr>
        <p:spPr>
          <a:xfrm>
            <a:off x="1783534" y="2987638"/>
            <a:ext cx="5522614" cy="861774"/>
          </a:xfrm>
          <a:prstGeom prst="rect">
            <a:avLst/>
          </a:prstGeom>
          <a:noFill/>
        </p:spPr>
        <p:txBody>
          <a:bodyPr wrap="square" rtlCol="0">
            <a:spAutoFit/>
          </a:bodyPr>
          <a:lstStyle/>
          <a:p>
            <a:pPr algn="r">
              <a:lnSpc>
                <a:spcPts val="3000"/>
              </a:lnSpc>
            </a:pPr>
            <a:r>
              <a:rPr lang="en-US" sz="2400" b="1" dirty="0" smtClean="0">
                <a:latin typeface="Arial" charset="0"/>
                <a:ea typeface="Arial" charset="0"/>
                <a:cs typeface="Arial" charset="0"/>
              </a:rPr>
              <a:t>Grain Biosecurity</a:t>
            </a:r>
          </a:p>
          <a:p>
            <a:pPr algn="r">
              <a:lnSpc>
                <a:spcPts val="3000"/>
              </a:lnSpc>
            </a:pPr>
            <a:r>
              <a:rPr lang="en-US" sz="2400" dirty="0" smtClean="0">
                <a:latin typeface="Arial" charset="0"/>
                <a:ea typeface="Arial" charset="0"/>
                <a:cs typeface="Arial" charset="0"/>
              </a:rPr>
              <a:t>Lesson 3 | Insect Identification</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029096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edia.web.britannica.com/eb-media/02/94702-034-3C2BE3BF.jpg"/>
          <p:cNvPicPr/>
          <p:nvPr/>
        </p:nvPicPr>
        <p:blipFill>
          <a:blip r:embed="rId2">
            <a:extLst>
              <a:ext uri="{28A0092B-C50C-407E-A947-70E740481C1C}">
                <a14:useLocalDpi xmlns:a14="http://schemas.microsoft.com/office/drawing/2010/main"/>
              </a:ext>
            </a:extLst>
          </a:blip>
          <a:srcRect/>
          <a:stretch>
            <a:fillRect/>
          </a:stretch>
        </p:blipFill>
        <p:spPr bwMode="auto">
          <a:xfrm>
            <a:off x="2116215" y="1466180"/>
            <a:ext cx="7959569" cy="5176577"/>
          </a:xfrm>
          <a:prstGeom prst="rect">
            <a:avLst/>
          </a:prstGeom>
          <a:noFill/>
          <a:ln>
            <a:noFill/>
          </a:ln>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78598" y="65316"/>
            <a:ext cx="1339231" cy="645805"/>
          </a:xfrm>
          <a:prstGeom prst="rect">
            <a:avLst/>
          </a:prstGeom>
        </p:spPr>
      </p:pic>
      <p:sp>
        <p:nvSpPr>
          <p:cNvPr id="6" name="TextBox 5"/>
          <p:cNvSpPr txBox="1"/>
          <p:nvPr/>
        </p:nvSpPr>
        <p:spPr>
          <a:xfrm>
            <a:off x="1127430" y="626577"/>
            <a:ext cx="6792922" cy="630942"/>
          </a:xfrm>
          <a:prstGeom prst="rect">
            <a:avLst/>
          </a:prstGeom>
          <a:noFill/>
        </p:spPr>
        <p:txBody>
          <a:bodyPr wrap="square" rtlCol="0">
            <a:spAutoFit/>
          </a:bodyPr>
          <a:lstStyle/>
          <a:p>
            <a:r>
              <a:rPr lang="en-US" sz="3500" dirty="0" smtClean="0">
                <a:latin typeface="Helvetica Neue" charset="0"/>
                <a:ea typeface="Helvetica Neue" charset="0"/>
                <a:cs typeface="Helvetica Neue" charset="0"/>
              </a:rPr>
              <a:t>What is an insect?</a:t>
            </a:r>
          </a:p>
        </p:txBody>
      </p:sp>
      <p:sp>
        <p:nvSpPr>
          <p:cNvPr id="7" name="Teardrop 6"/>
          <p:cNvSpPr>
            <a:spLocks noChangeAspect="1"/>
          </p:cNvSpPr>
          <p:nvPr/>
        </p:nvSpPr>
        <p:spPr>
          <a:xfrm>
            <a:off x="757021" y="791350"/>
            <a:ext cx="360000" cy="360000"/>
          </a:xfrm>
          <a:prstGeom prst="teardrop">
            <a:avLst/>
          </a:prstGeom>
          <a:solidFill>
            <a:srgbClr val="8B1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stretch>
            <a:fillRect/>
          </a:stretch>
        </p:blipFill>
        <p:spPr>
          <a:xfrm>
            <a:off x="2125584" y="1461157"/>
            <a:ext cx="7950200" cy="5181600"/>
          </a:xfrm>
          <a:prstGeom prst="rect">
            <a:avLst/>
          </a:prstGeom>
        </p:spPr>
      </p:pic>
      <p:sp>
        <p:nvSpPr>
          <p:cNvPr id="3" name="TextBox 2"/>
          <p:cNvSpPr txBox="1"/>
          <p:nvPr/>
        </p:nvSpPr>
        <p:spPr>
          <a:xfrm>
            <a:off x="1654902" y="2508014"/>
            <a:ext cx="1876301" cy="369332"/>
          </a:xfrm>
          <a:prstGeom prst="rect">
            <a:avLst/>
          </a:prstGeom>
          <a:noFill/>
        </p:spPr>
        <p:txBody>
          <a:bodyPr wrap="square" rtlCol="0">
            <a:spAutoFit/>
          </a:bodyPr>
          <a:lstStyle/>
          <a:p>
            <a:r>
              <a:rPr lang="en-US" b="1" dirty="0" smtClean="0">
                <a:solidFill>
                  <a:srgbClr val="8DC740"/>
                </a:solidFill>
                <a:latin typeface="Arial" charset="0"/>
                <a:ea typeface="Arial" charset="0"/>
                <a:cs typeface="Arial" charset="0"/>
              </a:rPr>
              <a:t>Head</a:t>
            </a:r>
            <a:endParaRPr lang="en-US" b="1" dirty="0">
              <a:solidFill>
                <a:srgbClr val="8DC740"/>
              </a:solidFill>
              <a:latin typeface="Arial" charset="0"/>
              <a:ea typeface="Arial" charset="0"/>
              <a:cs typeface="Arial" charset="0"/>
            </a:endParaRPr>
          </a:p>
        </p:txBody>
      </p:sp>
      <p:grpSp>
        <p:nvGrpSpPr>
          <p:cNvPr id="16" name="Group 15"/>
          <p:cNvGrpSpPr/>
          <p:nvPr/>
        </p:nvGrpSpPr>
        <p:grpSpPr>
          <a:xfrm>
            <a:off x="2456215" y="2348789"/>
            <a:ext cx="2709552" cy="720000"/>
            <a:chOff x="2456215" y="2348789"/>
            <a:chExt cx="2709552" cy="720000"/>
          </a:xfrm>
        </p:grpSpPr>
        <p:grpSp>
          <p:nvGrpSpPr>
            <p:cNvPr id="15" name="Group 14"/>
            <p:cNvGrpSpPr/>
            <p:nvPr/>
          </p:nvGrpSpPr>
          <p:grpSpPr>
            <a:xfrm>
              <a:off x="2458193" y="2363189"/>
              <a:ext cx="2707574" cy="692045"/>
              <a:chOff x="2458193" y="2363189"/>
              <a:chExt cx="2707574" cy="692045"/>
            </a:xfrm>
          </p:grpSpPr>
          <p:cxnSp>
            <p:nvCxnSpPr>
              <p:cNvPr id="10" name="Straight Connector 9"/>
              <p:cNvCxnSpPr/>
              <p:nvPr/>
            </p:nvCxnSpPr>
            <p:spPr>
              <a:xfrm flipH="1">
                <a:off x="2458193" y="2363189"/>
                <a:ext cx="2707574" cy="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458193" y="3055234"/>
                <a:ext cx="2707574" cy="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2456215" y="2348789"/>
              <a:ext cx="1978" cy="72000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463372" y="3325120"/>
            <a:ext cx="1876301" cy="369332"/>
          </a:xfrm>
          <a:prstGeom prst="rect">
            <a:avLst/>
          </a:prstGeom>
          <a:noFill/>
        </p:spPr>
        <p:txBody>
          <a:bodyPr wrap="square" rtlCol="0">
            <a:spAutoFit/>
          </a:bodyPr>
          <a:lstStyle/>
          <a:p>
            <a:r>
              <a:rPr lang="en-US" b="1" dirty="0" smtClean="0">
                <a:solidFill>
                  <a:srgbClr val="14194B"/>
                </a:solidFill>
                <a:latin typeface="Arial" charset="0"/>
                <a:ea typeface="Arial" charset="0"/>
                <a:cs typeface="Arial" charset="0"/>
              </a:rPr>
              <a:t>Thorax</a:t>
            </a:r>
            <a:endParaRPr lang="en-US" b="1" dirty="0">
              <a:solidFill>
                <a:srgbClr val="14194B"/>
              </a:solidFill>
              <a:latin typeface="Arial" charset="0"/>
              <a:ea typeface="Arial" charset="0"/>
              <a:cs typeface="Arial" charset="0"/>
            </a:endParaRPr>
          </a:p>
        </p:txBody>
      </p:sp>
      <p:grpSp>
        <p:nvGrpSpPr>
          <p:cNvPr id="18" name="Group 17"/>
          <p:cNvGrpSpPr/>
          <p:nvPr/>
        </p:nvGrpSpPr>
        <p:grpSpPr>
          <a:xfrm>
            <a:off x="2456215" y="3172073"/>
            <a:ext cx="2709552" cy="799903"/>
            <a:chOff x="2456215" y="2354350"/>
            <a:chExt cx="2709552" cy="720000"/>
          </a:xfrm>
        </p:grpSpPr>
        <p:grpSp>
          <p:nvGrpSpPr>
            <p:cNvPr id="19" name="Group 18"/>
            <p:cNvGrpSpPr/>
            <p:nvPr/>
          </p:nvGrpSpPr>
          <p:grpSpPr>
            <a:xfrm>
              <a:off x="2458193" y="2363189"/>
              <a:ext cx="2707574" cy="692045"/>
              <a:chOff x="2458193" y="2363189"/>
              <a:chExt cx="2707574" cy="692045"/>
            </a:xfrm>
          </p:grpSpPr>
          <p:cxnSp>
            <p:nvCxnSpPr>
              <p:cNvPr id="21" name="Straight Connector 20"/>
              <p:cNvCxnSpPr/>
              <p:nvPr/>
            </p:nvCxnSpPr>
            <p:spPr>
              <a:xfrm flipH="1">
                <a:off x="2458193" y="2363189"/>
                <a:ext cx="2707574" cy="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58193" y="3055234"/>
                <a:ext cx="2707574" cy="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456215" y="2354350"/>
              <a:ext cx="1978" cy="72000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72988" y="4207027"/>
            <a:ext cx="1876301" cy="369332"/>
          </a:xfrm>
          <a:prstGeom prst="rect">
            <a:avLst/>
          </a:prstGeom>
          <a:noFill/>
        </p:spPr>
        <p:txBody>
          <a:bodyPr wrap="square" rtlCol="0">
            <a:spAutoFit/>
          </a:bodyPr>
          <a:lstStyle/>
          <a:p>
            <a:r>
              <a:rPr lang="en-US" b="1" dirty="0" smtClean="0">
                <a:solidFill>
                  <a:srgbClr val="8B1713"/>
                </a:solidFill>
                <a:latin typeface="Arial" charset="0"/>
                <a:ea typeface="Arial" charset="0"/>
                <a:cs typeface="Arial" charset="0"/>
              </a:rPr>
              <a:t>Abdomen</a:t>
            </a:r>
            <a:endParaRPr lang="en-US" b="1" dirty="0">
              <a:solidFill>
                <a:srgbClr val="8B1713"/>
              </a:solidFill>
              <a:latin typeface="Arial" charset="0"/>
              <a:ea typeface="Arial" charset="0"/>
              <a:cs typeface="Arial" charset="0"/>
            </a:endParaRPr>
          </a:p>
        </p:txBody>
      </p:sp>
      <p:grpSp>
        <p:nvGrpSpPr>
          <p:cNvPr id="24" name="Group 23"/>
          <p:cNvGrpSpPr/>
          <p:nvPr/>
        </p:nvGrpSpPr>
        <p:grpSpPr>
          <a:xfrm>
            <a:off x="2456215" y="4087615"/>
            <a:ext cx="2709552" cy="2463102"/>
            <a:chOff x="2456215" y="2360082"/>
            <a:chExt cx="2709552" cy="698656"/>
          </a:xfrm>
        </p:grpSpPr>
        <p:grpSp>
          <p:nvGrpSpPr>
            <p:cNvPr id="25" name="Group 24"/>
            <p:cNvGrpSpPr/>
            <p:nvPr/>
          </p:nvGrpSpPr>
          <p:grpSpPr>
            <a:xfrm>
              <a:off x="2458193" y="2363189"/>
              <a:ext cx="2707574" cy="692045"/>
              <a:chOff x="2458193" y="2363189"/>
              <a:chExt cx="2707574" cy="692045"/>
            </a:xfrm>
          </p:grpSpPr>
          <p:cxnSp>
            <p:nvCxnSpPr>
              <p:cNvPr id="27" name="Straight Connector 26"/>
              <p:cNvCxnSpPr/>
              <p:nvPr/>
            </p:nvCxnSpPr>
            <p:spPr>
              <a:xfrm flipH="1">
                <a:off x="2458193" y="2363189"/>
                <a:ext cx="2707574" cy="0"/>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458193" y="3055234"/>
                <a:ext cx="2707574" cy="0"/>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456215" y="2360082"/>
              <a:ext cx="0" cy="698656"/>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401522" y="1532890"/>
            <a:ext cx="1876301" cy="369332"/>
          </a:xfrm>
          <a:prstGeom prst="rect">
            <a:avLst/>
          </a:prstGeom>
          <a:noFill/>
        </p:spPr>
        <p:txBody>
          <a:bodyPr wrap="square" rtlCol="0">
            <a:spAutoFit/>
          </a:bodyPr>
          <a:lstStyle/>
          <a:p>
            <a:r>
              <a:rPr lang="en-US" b="1" dirty="0" smtClean="0">
                <a:solidFill>
                  <a:srgbClr val="425C78"/>
                </a:solidFill>
                <a:latin typeface="Arial" charset="0"/>
                <a:ea typeface="Arial" charset="0"/>
                <a:cs typeface="Arial" charset="0"/>
              </a:rPr>
              <a:t>Antenna</a:t>
            </a:r>
            <a:endParaRPr lang="en-US" b="1" dirty="0">
              <a:solidFill>
                <a:srgbClr val="425C78"/>
              </a:solidFill>
              <a:latin typeface="Arial" charset="0"/>
              <a:ea typeface="Arial" charset="0"/>
              <a:cs typeface="Arial" charset="0"/>
            </a:endParaRPr>
          </a:p>
        </p:txBody>
      </p:sp>
      <p:cxnSp>
        <p:nvCxnSpPr>
          <p:cNvPr id="32" name="Straight Connector 31"/>
          <p:cNvCxnSpPr/>
          <p:nvPr/>
        </p:nvCxnSpPr>
        <p:spPr>
          <a:xfrm flipH="1">
            <a:off x="3502018" y="1756135"/>
            <a:ext cx="1368000" cy="0"/>
          </a:xfrm>
          <a:prstGeom prst="line">
            <a:avLst/>
          </a:prstGeom>
          <a:ln w="31750" cmpd="sng">
            <a:solidFill>
              <a:srgbClr val="425C78"/>
            </a:solidFill>
            <a:prstDash val="sysDot"/>
            <a:roun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22861" y="1532890"/>
            <a:ext cx="1876301" cy="369332"/>
          </a:xfrm>
          <a:prstGeom prst="rect">
            <a:avLst/>
          </a:prstGeom>
          <a:noFill/>
        </p:spPr>
        <p:txBody>
          <a:bodyPr wrap="square" rtlCol="0">
            <a:spAutoFit/>
          </a:bodyPr>
          <a:lstStyle/>
          <a:p>
            <a:r>
              <a:rPr lang="en-US" b="1" dirty="0" smtClean="0">
                <a:solidFill>
                  <a:srgbClr val="8DC740"/>
                </a:solidFill>
                <a:latin typeface="Arial" charset="0"/>
                <a:ea typeface="Arial" charset="0"/>
                <a:cs typeface="Arial" charset="0"/>
              </a:rPr>
              <a:t>Simple eye</a:t>
            </a:r>
            <a:endParaRPr lang="en-US" b="1" dirty="0">
              <a:solidFill>
                <a:srgbClr val="8DC740"/>
              </a:solidFill>
              <a:latin typeface="Arial" charset="0"/>
              <a:ea typeface="Arial" charset="0"/>
              <a:cs typeface="Arial" charset="0"/>
            </a:endParaRPr>
          </a:p>
        </p:txBody>
      </p:sp>
      <p:cxnSp>
        <p:nvCxnSpPr>
          <p:cNvPr id="38" name="Straight Connector 37"/>
          <p:cNvCxnSpPr/>
          <p:nvPr/>
        </p:nvCxnSpPr>
        <p:spPr>
          <a:xfrm flipH="1">
            <a:off x="6101494" y="1902222"/>
            <a:ext cx="1978" cy="57600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11589" y="2478222"/>
            <a:ext cx="1876301" cy="369332"/>
          </a:xfrm>
          <a:prstGeom prst="rect">
            <a:avLst/>
          </a:prstGeom>
          <a:noFill/>
        </p:spPr>
        <p:txBody>
          <a:bodyPr wrap="square" rtlCol="0">
            <a:spAutoFit/>
          </a:bodyPr>
          <a:lstStyle/>
          <a:p>
            <a:r>
              <a:rPr lang="en-US" b="1" dirty="0" smtClean="0">
                <a:solidFill>
                  <a:srgbClr val="8B1713"/>
                </a:solidFill>
                <a:latin typeface="Arial" charset="0"/>
                <a:ea typeface="Arial" charset="0"/>
                <a:cs typeface="Arial" charset="0"/>
              </a:rPr>
              <a:t>Compound eye</a:t>
            </a:r>
            <a:endParaRPr lang="en-US" b="1" dirty="0">
              <a:solidFill>
                <a:srgbClr val="8B1713"/>
              </a:solidFill>
              <a:latin typeface="Arial" charset="0"/>
              <a:ea typeface="Arial" charset="0"/>
              <a:cs typeface="Arial" charset="0"/>
            </a:endParaRPr>
          </a:p>
        </p:txBody>
      </p:sp>
      <p:cxnSp>
        <p:nvCxnSpPr>
          <p:cNvPr id="40" name="Straight Connector 39"/>
          <p:cNvCxnSpPr/>
          <p:nvPr/>
        </p:nvCxnSpPr>
        <p:spPr>
          <a:xfrm flipH="1">
            <a:off x="6620243" y="2682934"/>
            <a:ext cx="1584000" cy="0"/>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347855" y="3325120"/>
            <a:ext cx="1876301" cy="369332"/>
          </a:xfrm>
          <a:prstGeom prst="rect">
            <a:avLst/>
          </a:prstGeom>
          <a:noFill/>
        </p:spPr>
        <p:txBody>
          <a:bodyPr wrap="square" rtlCol="0">
            <a:spAutoFit/>
          </a:bodyPr>
          <a:lstStyle/>
          <a:p>
            <a:r>
              <a:rPr lang="en-US" b="1" dirty="0" smtClean="0">
                <a:solidFill>
                  <a:srgbClr val="14194B"/>
                </a:solidFill>
                <a:latin typeface="Arial" charset="0"/>
                <a:ea typeface="Arial" charset="0"/>
                <a:cs typeface="Arial" charset="0"/>
              </a:rPr>
              <a:t>Front wing</a:t>
            </a:r>
            <a:endParaRPr lang="en-US" b="1" dirty="0">
              <a:solidFill>
                <a:srgbClr val="14194B"/>
              </a:solidFill>
              <a:latin typeface="Arial" charset="0"/>
              <a:ea typeface="Arial" charset="0"/>
              <a:cs typeface="Arial" charset="0"/>
            </a:endParaRPr>
          </a:p>
        </p:txBody>
      </p:sp>
      <p:cxnSp>
        <p:nvCxnSpPr>
          <p:cNvPr id="42" name="Straight Connector 41"/>
          <p:cNvCxnSpPr/>
          <p:nvPr/>
        </p:nvCxnSpPr>
        <p:spPr>
          <a:xfrm flipH="1">
            <a:off x="9971543" y="3509391"/>
            <a:ext cx="432000" cy="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363638" y="4171229"/>
            <a:ext cx="1876301" cy="369332"/>
          </a:xfrm>
          <a:prstGeom prst="rect">
            <a:avLst/>
          </a:prstGeom>
          <a:noFill/>
        </p:spPr>
        <p:txBody>
          <a:bodyPr wrap="square" rtlCol="0">
            <a:spAutoFit/>
          </a:bodyPr>
          <a:lstStyle/>
          <a:p>
            <a:r>
              <a:rPr lang="en-US" b="1" dirty="0" smtClean="0">
                <a:solidFill>
                  <a:srgbClr val="425C78"/>
                </a:solidFill>
                <a:latin typeface="Arial" charset="0"/>
                <a:ea typeface="Arial" charset="0"/>
                <a:cs typeface="Arial" charset="0"/>
              </a:rPr>
              <a:t>Hind wing</a:t>
            </a:r>
            <a:endParaRPr lang="en-US" b="1" dirty="0">
              <a:solidFill>
                <a:srgbClr val="425C78"/>
              </a:solidFill>
              <a:latin typeface="Arial" charset="0"/>
              <a:ea typeface="Arial" charset="0"/>
              <a:cs typeface="Arial" charset="0"/>
            </a:endParaRPr>
          </a:p>
        </p:txBody>
      </p:sp>
      <p:cxnSp>
        <p:nvCxnSpPr>
          <p:cNvPr id="44" name="Straight Connector 43"/>
          <p:cNvCxnSpPr/>
          <p:nvPr/>
        </p:nvCxnSpPr>
        <p:spPr>
          <a:xfrm flipH="1">
            <a:off x="9688753" y="4355500"/>
            <a:ext cx="720000" cy="0"/>
          </a:xfrm>
          <a:prstGeom prst="line">
            <a:avLst/>
          </a:prstGeom>
          <a:ln w="31750" cmpd="sng">
            <a:solidFill>
              <a:srgbClr val="425C78"/>
            </a:solidFill>
            <a:prstDash val="sysDot"/>
            <a:roun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386576" y="6048507"/>
            <a:ext cx="1876301" cy="369332"/>
          </a:xfrm>
          <a:prstGeom prst="rect">
            <a:avLst/>
          </a:prstGeom>
          <a:noFill/>
        </p:spPr>
        <p:txBody>
          <a:bodyPr wrap="square" rtlCol="0">
            <a:spAutoFit/>
          </a:bodyPr>
          <a:lstStyle/>
          <a:p>
            <a:r>
              <a:rPr lang="en-US" b="1" dirty="0" smtClean="0">
                <a:solidFill>
                  <a:srgbClr val="8DC740"/>
                </a:solidFill>
                <a:latin typeface="Arial" charset="0"/>
                <a:ea typeface="Arial" charset="0"/>
                <a:cs typeface="Arial" charset="0"/>
              </a:rPr>
              <a:t>Leg</a:t>
            </a:r>
            <a:endParaRPr lang="en-US" b="1" dirty="0">
              <a:solidFill>
                <a:srgbClr val="8DC740"/>
              </a:solidFill>
              <a:latin typeface="Arial" charset="0"/>
              <a:ea typeface="Arial" charset="0"/>
              <a:cs typeface="Arial" charset="0"/>
            </a:endParaRPr>
          </a:p>
        </p:txBody>
      </p:sp>
      <p:cxnSp>
        <p:nvCxnSpPr>
          <p:cNvPr id="46" name="Straight Connector 45"/>
          <p:cNvCxnSpPr/>
          <p:nvPr/>
        </p:nvCxnSpPr>
        <p:spPr>
          <a:xfrm flipH="1">
            <a:off x="7438175" y="6259416"/>
            <a:ext cx="1980000" cy="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6275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ardrop 7"/>
          <p:cNvSpPr/>
          <p:nvPr/>
        </p:nvSpPr>
        <p:spPr>
          <a:xfrm>
            <a:off x="5081452" y="22071"/>
            <a:ext cx="7037906" cy="7037904"/>
          </a:xfrm>
          <a:prstGeom prst="teardrop">
            <a:avLst/>
          </a:prstGeom>
          <a:solidFill>
            <a:srgbClr val="8B171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ardrop 2"/>
          <p:cNvSpPr/>
          <p:nvPr/>
        </p:nvSpPr>
        <p:spPr>
          <a:xfrm>
            <a:off x="6583681" y="1410788"/>
            <a:ext cx="4232366" cy="4232365"/>
          </a:xfrm>
          <a:prstGeom prst="teardrop">
            <a:avLst/>
          </a:prstGeom>
          <a:solidFill>
            <a:srgbClr val="8B1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34785" y="2957158"/>
            <a:ext cx="3521963" cy="1015663"/>
          </a:xfrm>
          <a:prstGeom prst="rect">
            <a:avLst/>
          </a:prstGeom>
          <a:noFill/>
        </p:spPr>
        <p:txBody>
          <a:bodyPr wrap="square" rtlCol="0">
            <a:spAutoFit/>
          </a:bodyPr>
          <a:lstStyle/>
          <a:p>
            <a:pPr>
              <a:lnSpc>
                <a:spcPts val="3600"/>
              </a:lnSpc>
            </a:pPr>
            <a:r>
              <a:rPr lang="en-US" sz="3200" b="1" dirty="0" smtClean="0">
                <a:solidFill>
                  <a:schemeClr val="bg1"/>
                </a:solidFill>
                <a:latin typeface="Helvetica Neue" charset="0"/>
                <a:ea typeface="Helvetica Neue" charset="0"/>
                <a:cs typeface="Helvetica Neue" charset="0"/>
              </a:rPr>
              <a:t>How do you classify insects?</a:t>
            </a:r>
            <a:endParaRPr lang="en-US" sz="3200" b="1"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866350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17929"/>
            <a:ext cx="12192000" cy="4552607"/>
          </a:xfrm>
          <a:prstGeom prst="rect">
            <a:avLst/>
          </a:prstGeom>
          <a:solidFill>
            <a:srgbClr val="1419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18190" cy="4534678"/>
          </a:xfrm>
          <a:prstGeom prst="rect">
            <a:avLst/>
          </a:prstGeom>
        </p:spPr>
      </p:pic>
      <p:sp>
        <p:nvSpPr>
          <p:cNvPr id="43" name="Rectangle 42"/>
          <p:cNvSpPr/>
          <p:nvPr/>
        </p:nvSpPr>
        <p:spPr>
          <a:xfrm>
            <a:off x="11289" y="-17929"/>
            <a:ext cx="12192000" cy="4552607"/>
          </a:xfrm>
          <a:prstGeom prst="rect">
            <a:avLst/>
          </a:prstGeom>
          <a:solidFill>
            <a:srgbClr val="1419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127430" y="626577"/>
            <a:ext cx="6792922" cy="630942"/>
          </a:xfrm>
          <a:prstGeom prst="rect">
            <a:avLst/>
          </a:prstGeom>
          <a:noFill/>
        </p:spPr>
        <p:txBody>
          <a:bodyPr wrap="square" rtlCol="0">
            <a:spAutoFit/>
          </a:bodyPr>
          <a:lstStyle/>
          <a:p>
            <a:r>
              <a:rPr lang="en-US" sz="3500" dirty="0" smtClean="0">
                <a:solidFill>
                  <a:schemeClr val="bg1"/>
                </a:solidFill>
                <a:latin typeface="Helvetica Neue" charset="0"/>
                <a:ea typeface="Helvetica Neue" charset="0"/>
                <a:cs typeface="Helvetica Neue" charset="0"/>
              </a:rPr>
              <a:t>Classifying insects</a:t>
            </a:r>
          </a:p>
        </p:txBody>
      </p:sp>
      <p:sp>
        <p:nvSpPr>
          <p:cNvPr id="58" name="Teardrop 57"/>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757020" y="5086518"/>
            <a:ext cx="10921943" cy="1426031"/>
          </a:xfrm>
          <a:prstGeom prst="rect">
            <a:avLst/>
          </a:prstGeom>
          <a:noFill/>
        </p:spPr>
        <p:txBody>
          <a:bodyPr wrap="square" rtlCol="0">
            <a:spAutoFit/>
          </a:bodyPr>
          <a:lstStyle/>
          <a:p>
            <a:pPr>
              <a:lnSpc>
                <a:spcPts val="2560"/>
              </a:lnSpc>
            </a:pPr>
            <a:r>
              <a:rPr lang="en-US" dirty="0" smtClean="0">
                <a:latin typeface="Arial" charset="0"/>
                <a:ea typeface="Arial" charset="0"/>
                <a:cs typeface="Arial" charset="0"/>
              </a:rPr>
              <a:t>Classification is the grouping of organisms based on common features. There are levels of classification, the further you go, the more alike the organisms. When classifying insects you look for common features like wings, mouthparts and antennae. Colour, size and shape are not really important until you get to the species level.</a:t>
            </a:r>
          </a:p>
        </p:txBody>
      </p:sp>
      <p:grpSp>
        <p:nvGrpSpPr>
          <p:cNvPr id="9" name="Group 8"/>
          <p:cNvGrpSpPr/>
          <p:nvPr/>
        </p:nvGrpSpPr>
        <p:grpSpPr>
          <a:xfrm>
            <a:off x="757021" y="2100436"/>
            <a:ext cx="1560829" cy="1398543"/>
            <a:chOff x="757021" y="2100436"/>
            <a:chExt cx="1560829" cy="1398543"/>
          </a:xfrm>
        </p:grpSpPr>
        <p:sp>
          <p:nvSpPr>
            <p:cNvPr id="8" name="Chevron 7"/>
            <p:cNvSpPr/>
            <p:nvPr/>
          </p:nvSpPr>
          <p:spPr>
            <a:xfrm>
              <a:off x="1127430" y="2100436"/>
              <a:ext cx="727787" cy="727787"/>
            </a:xfrm>
            <a:prstGeom prst="chevron">
              <a:avLst>
                <a:gd name="adj" fmla="val 371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57021" y="3098869"/>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KINGDOM</a:t>
              </a:r>
            </a:p>
          </p:txBody>
        </p:sp>
      </p:grpSp>
      <p:grpSp>
        <p:nvGrpSpPr>
          <p:cNvPr id="16" name="Group 15"/>
          <p:cNvGrpSpPr/>
          <p:nvPr/>
        </p:nvGrpSpPr>
        <p:grpSpPr>
          <a:xfrm>
            <a:off x="2343238" y="2134649"/>
            <a:ext cx="1594282" cy="1367497"/>
            <a:chOff x="2343238" y="2134649"/>
            <a:chExt cx="1594282" cy="1367497"/>
          </a:xfrm>
        </p:grpSpPr>
        <p:sp>
          <p:nvSpPr>
            <p:cNvPr id="54" name="Chevron 53"/>
            <p:cNvSpPr/>
            <p:nvPr/>
          </p:nvSpPr>
          <p:spPr>
            <a:xfrm>
              <a:off x="2638617" y="2134649"/>
              <a:ext cx="727787" cy="727787"/>
            </a:xfrm>
            <a:prstGeom prst="chevron">
              <a:avLst>
                <a:gd name="adj" fmla="val 371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2343238" y="3102036"/>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PHYLUM</a:t>
              </a:r>
            </a:p>
          </p:txBody>
        </p:sp>
      </p:grpSp>
      <p:grpSp>
        <p:nvGrpSpPr>
          <p:cNvPr id="11" name="Group 10"/>
          <p:cNvGrpSpPr/>
          <p:nvPr/>
        </p:nvGrpSpPr>
        <p:grpSpPr>
          <a:xfrm>
            <a:off x="3962908" y="2134649"/>
            <a:ext cx="1594282" cy="1372314"/>
            <a:chOff x="3962908" y="2134649"/>
            <a:chExt cx="1594282" cy="1372314"/>
          </a:xfrm>
        </p:grpSpPr>
        <p:sp>
          <p:nvSpPr>
            <p:cNvPr id="52" name="Chevron 51"/>
            <p:cNvSpPr/>
            <p:nvPr/>
          </p:nvSpPr>
          <p:spPr>
            <a:xfrm>
              <a:off x="4165353" y="2134649"/>
              <a:ext cx="727787" cy="727787"/>
            </a:xfrm>
            <a:prstGeom prst="chevron">
              <a:avLst>
                <a:gd name="adj" fmla="val 3717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3962908" y="3106853"/>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CLASS</a:t>
              </a:r>
              <a:endParaRPr lang="en-US" sz="2000" b="1" dirty="0" smtClean="0">
                <a:solidFill>
                  <a:schemeClr val="bg1"/>
                </a:solidFill>
                <a:latin typeface="Arial" charset="0"/>
                <a:ea typeface="Arial" charset="0"/>
                <a:cs typeface="Arial" charset="0"/>
              </a:endParaRPr>
            </a:p>
          </p:txBody>
        </p:sp>
      </p:grpSp>
      <p:grpSp>
        <p:nvGrpSpPr>
          <p:cNvPr id="12" name="Group 11"/>
          <p:cNvGrpSpPr/>
          <p:nvPr/>
        </p:nvGrpSpPr>
        <p:grpSpPr>
          <a:xfrm>
            <a:off x="5461177" y="2134648"/>
            <a:ext cx="1594282" cy="1369148"/>
            <a:chOff x="5461177" y="2134648"/>
            <a:chExt cx="1594282" cy="1369148"/>
          </a:xfrm>
        </p:grpSpPr>
        <p:sp>
          <p:nvSpPr>
            <p:cNvPr id="51" name="Chevron 50"/>
            <p:cNvSpPr/>
            <p:nvPr/>
          </p:nvSpPr>
          <p:spPr>
            <a:xfrm>
              <a:off x="5698087" y="2134648"/>
              <a:ext cx="727787" cy="727787"/>
            </a:xfrm>
            <a:prstGeom prst="chevron">
              <a:avLst>
                <a:gd name="adj" fmla="val 371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461177" y="3103686"/>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ORDER</a:t>
              </a:r>
            </a:p>
          </p:txBody>
        </p:sp>
      </p:grpSp>
      <p:grpSp>
        <p:nvGrpSpPr>
          <p:cNvPr id="13" name="Group 12"/>
          <p:cNvGrpSpPr/>
          <p:nvPr/>
        </p:nvGrpSpPr>
        <p:grpSpPr>
          <a:xfrm>
            <a:off x="6937144" y="2134648"/>
            <a:ext cx="1594282" cy="1367074"/>
            <a:chOff x="6937144" y="2134648"/>
            <a:chExt cx="1594282" cy="1367074"/>
          </a:xfrm>
        </p:grpSpPr>
        <p:sp>
          <p:nvSpPr>
            <p:cNvPr id="50" name="Chevron 49"/>
            <p:cNvSpPr/>
            <p:nvPr/>
          </p:nvSpPr>
          <p:spPr>
            <a:xfrm>
              <a:off x="7181278" y="2134648"/>
              <a:ext cx="727787" cy="727787"/>
            </a:xfrm>
            <a:prstGeom prst="chevron">
              <a:avLst>
                <a:gd name="adj" fmla="val 371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6937144" y="3101612"/>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FAMILY</a:t>
              </a:r>
              <a:endParaRPr lang="en-US" sz="2000" b="1" dirty="0" smtClean="0">
                <a:solidFill>
                  <a:schemeClr val="bg1"/>
                </a:solidFill>
                <a:latin typeface="Arial" charset="0"/>
                <a:ea typeface="Arial" charset="0"/>
                <a:cs typeface="Arial" charset="0"/>
              </a:endParaRPr>
            </a:p>
          </p:txBody>
        </p:sp>
      </p:grpSp>
      <p:grpSp>
        <p:nvGrpSpPr>
          <p:cNvPr id="14" name="Group 13"/>
          <p:cNvGrpSpPr/>
          <p:nvPr/>
        </p:nvGrpSpPr>
        <p:grpSpPr>
          <a:xfrm>
            <a:off x="8407105" y="2134647"/>
            <a:ext cx="1594282" cy="1367075"/>
            <a:chOff x="8407105" y="2134647"/>
            <a:chExt cx="1594282" cy="1367075"/>
          </a:xfrm>
        </p:grpSpPr>
        <p:sp>
          <p:nvSpPr>
            <p:cNvPr id="47" name="Chevron 46"/>
            <p:cNvSpPr/>
            <p:nvPr/>
          </p:nvSpPr>
          <p:spPr>
            <a:xfrm>
              <a:off x="8652031" y="2134647"/>
              <a:ext cx="727787" cy="727787"/>
            </a:xfrm>
            <a:prstGeom prst="chevron">
              <a:avLst>
                <a:gd name="adj" fmla="val 3717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8407105" y="3101612"/>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GENUS</a:t>
              </a:r>
            </a:p>
          </p:txBody>
        </p:sp>
      </p:grpSp>
      <p:grpSp>
        <p:nvGrpSpPr>
          <p:cNvPr id="15" name="Group 14"/>
          <p:cNvGrpSpPr/>
          <p:nvPr/>
        </p:nvGrpSpPr>
        <p:grpSpPr>
          <a:xfrm>
            <a:off x="9727375" y="2100436"/>
            <a:ext cx="1594282" cy="1404029"/>
            <a:chOff x="9727375" y="2100436"/>
            <a:chExt cx="1594282" cy="1404029"/>
          </a:xfrm>
        </p:grpSpPr>
        <p:sp>
          <p:nvSpPr>
            <p:cNvPr id="45" name="Chevron 44"/>
            <p:cNvSpPr/>
            <p:nvPr/>
          </p:nvSpPr>
          <p:spPr>
            <a:xfrm>
              <a:off x="10060264" y="2100436"/>
              <a:ext cx="727787" cy="727787"/>
            </a:xfrm>
            <a:prstGeom prst="chevron">
              <a:avLst>
                <a:gd name="adj" fmla="val 371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p:cNvSpPr txBox="1"/>
            <p:nvPr/>
          </p:nvSpPr>
          <p:spPr>
            <a:xfrm>
              <a:off x="9727375" y="3104355"/>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SPECIES</a:t>
              </a:r>
            </a:p>
          </p:txBody>
        </p:sp>
      </p:grpSp>
    </p:spTree>
    <p:extLst>
      <p:ext uri="{BB962C8B-B14F-4D97-AF65-F5344CB8AC3E}">
        <p14:creationId xmlns:p14="http://schemas.microsoft.com/office/powerpoint/2010/main" val="144789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500"/>
                            </p:stCondLst>
                            <p:childTnLst>
                              <p:par>
                                <p:cTn id="17" presetID="10"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8500"/>
                            </p:stCondLst>
                            <p:childTnLst>
                              <p:par>
                                <p:cTn id="25" presetID="10" presetClass="entr" presetSubtype="0" fill="hold"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10000"/>
                            </p:stCondLst>
                            <p:childTnLst>
                              <p:par>
                                <p:cTn id="29" presetID="10" presetClass="entr" presetSubtype="0" fill="hold"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18190" cy="6858000"/>
          </a:xfrm>
          <a:prstGeom prst="rect">
            <a:avLst/>
          </a:prstGeom>
        </p:spPr>
      </p:pic>
      <p:sp>
        <p:nvSpPr>
          <p:cNvPr id="43" name="Rectangle 42"/>
          <p:cNvSpPr/>
          <p:nvPr/>
        </p:nvSpPr>
        <p:spPr>
          <a:xfrm>
            <a:off x="11289" y="-17928"/>
            <a:ext cx="12192000" cy="6875928"/>
          </a:xfrm>
          <a:prstGeom prst="rect">
            <a:avLst/>
          </a:prstGeom>
          <a:solidFill>
            <a:srgbClr val="1419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2395070" y="407172"/>
            <a:ext cx="9547886" cy="799679"/>
            <a:chOff x="2395070" y="407172"/>
            <a:chExt cx="9547886" cy="799679"/>
          </a:xfrm>
        </p:grpSpPr>
        <p:sp>
          <p:nvSpPr>
            <p:cNvPr id="30" name="TextBox 29"/>
            <p:cNvSpPr txBox="1"/>
            <p:nvPr/>
          </p:nvSpPr>
          <p:spPr>
            <a:xfrm>
              <a:off x="2395070" y="582161"/>
              <a:ext cx="1560829"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Animalia</a:t>
              </a:r>
              <a:endParaRPr lang="en-US" sz="2000" b="1" dirty="0" smtClean="0">
                <a:solidFill>
                  <a:schemeClr val="bg1"/>
                </a:solidFill>
                <a:latin typeface="Arial" charset="0"/>
                <a:ea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3220" y="407172"/>
              <a:ext cx="646697" cy="799679"/>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31453" y="418323"/>
              <a:ext cx="913754" cy="72778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7004" y="428105"/>
              <a:ext cx="838644" cy="751458"/>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8819" y="428105"/>
              <a:ext cx="399369" cy="751458"/>
            </a:xfrm>
            <a:prstGeom prst="rect">
              <a:avLst/>
            </a:prstGeom>
          </p:spPr>
        </p:pic>
        <p:sp>
          <p:nvSpPr>
            <p:cNvPr id="46" name="TextBox 45"/>
            <p:cNvSpPr txBox="1"/>
            <p:nvPr/>
          </p:nvSpPr>
          <p:spPr>
            <a:xfrm>
              <a:off x="9496755" y="582161"/>
              <a:ext cx="2446201"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All animals</a:t>
              </a:r>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43694" y="426214"/>
              <a:ext cx="1170891" cy="722443"/>
            </a:xfrm>
            <a:prstGeom prst="rect">
              <a:avLst/>
            </a:prstGeom>
          </p:spPr>
        </p:pic>
      </p:grpSp>
      <p:grpSp>
        <p:nvGrpSpPr>
          <p:cNvPr id="91" name="Group 90"/>
          <p:cNvGrpSpPr/>
          <p:nvPr/>
        </p:nvGrpSpPr>
        <p:grpSpPr>
          <a:xfrm>
            <a:off x="2395069" y="1280711"/>
            <a:ext cx="9796931" cy="875728"/>
            <a:chOff x="2395069" y="1280711"/>
            <a:chExt cx="9796931" cy="875728"/>
          </a:xfrm>
        </p:grpSpPr>
        <p:sp>
          <p:nvSpPr>
            <p:cNvPr id="31" name="TextBox 30"/>
            <p:cNvSpPr txBox="1"/>
            <p:nvPr/>
          </p:nvSpPr>
          <p:spPr>
            <a:xfrm>
              <a:off x="2395069" y="1470629"/>
              <a:ext cx="1686277"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Arthropoda</a:t>
              </a:r>
              <a:endParaRPr lang="en-US" sz="2000" b="1" dirty="0" smtClean="0">
                <a:solidFill>
                  <a:schemeClr val="bg1"/>
                </a:solidFill>
                <a:latin typeface="Arial" charset="0"/>
                <a:ea typeface="Arial" charset="0"/>
                <a:cs typeface="Arial" charset="0"/>
              </a:endParaRPr>
            </a:p>
          </p:txBody>
        </p:sp>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8320" y="1326054"/>
              <a:ext cx="646697" cy="799679"/>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00448" y="1280711"/>
              <a:ext cx="1094659" cy="875728"/>
            </a:xfrm>
            <a:prstGeom prst="rect">
              <a:avLst/>
            </a:prstGeom>
          </p:spPr>
        </p:pic>
        <p:pic>
          <p:nvPicPr>
            <p:cNvPr id="21" name="Picture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70558" y="1348450"/>
              <a:ext cx="1239033" cy="754886"/>
            </a:xfrm>
            <a:prstGeom prst="rect">
              <a:avLst/>
            </a:prstGeom>
          </p:spPr>
        </p:pic>
        <p:pic>
          <p:nvPicPr>
            <p:cNvPr id="22" name="Pictur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92103" y="1312573"/>
              <a:ext cx="977342" cy="816395"/>
            </a:xfrm>
            <a:prstGeom prst="rect">
              <a:avLst/>
            </a:prstGeom>
          </p:spPr>
        </p:pic>
        <p:sp>
          <p:nvSpPr>
            <p:cNvPr id="79" name="TextBox 78"/>
            <p:cNvSpPr txBox="1"/>
            <p:nvPr/>
          </p:nvSpPr>
          <p:spPr>
            <a:xfrm>
              <a:off x="8838065" y="1334563"/>
              <a:ext cx="3353935" cy="707886"/>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All arthropods (animals </a:t>
              </a:r>
              <a:r>
                <a:rPr lang="en-US" sz="2000" b="1" smtClean="0">
                  <a:solidFill>
                    <a:schemeClr val="bg1"/>
                  </a:solidFill>
                  <a:latin typeface="Arial" charset="0"/>
                  <a:ea typeface="Arial" charset="0"/>
                  <a:cs typeface="Arial" charset="0"/>
                </a:rPr>
                <a:t>with exoskeletons)</a:t>
              </a:r>
              <a:endParaRPr lang="en-US" sz="2000" b="1" dirty="0" smtClean="0">
                <a:solidFill>
                  <a:schemeClr val="bg1"/>
                </a:solidFill>
                <a:latin typeface="Arial" charset="0"/>
                <a:ea typeface="Arial" charset="0"/>
                <a:cs typeface="Arial" charset="0"/>
              </a:endParaRPr>
            </a:p>
          </p:txBody>
        </p:sp>
      </p:grpSp>
      <p:grpSp>
        <p:nvGrpSpPr>
          <p:cNvPr id="92" name="Group 91"/>
          <p:cNvGrpSpPr/>
          <p:nvPr/>
        </p:nvGrpSpPr>
        <p:grpSpPr>
          <a:xfrm>
            <a:off x="2395069" y="2235583"/>
            <a:ext cx="8935926" cy="834817"/>
            <a:chOff x="2395069" y="2235583"/>
            <a:chExt cx="8935926" cy="834817"/>
          </a:xfrm>
        </p:grpSpPr>
        <p:sp>
          <p:nvSpPr>
            <p:cNvPr id="32" name="TextBox 31"/>
            <p:cNvSpPr txBox="1"/>
            <p:nvPr/>
          </p:nvSpPr>
          <p:spPr>
            <a:xfrm>
              <a:off x="2395069" y="2406209"/>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Insecta</a:t>
              </a:r>
            </a:p>
          </p:txBody>
        </p: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8319" y="2244936"/>
              <a:ext cx="646697" cy="799679"/>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31453" y="2235583"/>
              <a:ext cx="1356347" cy="820690"/>
            </a:xfrm>
            <a:prstGeom prst="rect">
              <a:avLst/>
            </a:prstGeom>
          </p:spPr>
        </p:pic>
        <p:pic>
          <p:nvPicPr>
            <p:cNvPr id="24" name="Picture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66505" y="2243439"/>
              <a:ext cx="1133507" cy="826961"/>
            </a:xfrm>
            <a:prstGeom prst="rect">
              <a:avLst/>
            </a:prstGeom>
          </p:spPr>
        </p:pic>
        <p:pic>
          <p:nvPicPr>
            <p:cNvPr id="80" name="Picture 7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4333406">
              <a:off x="7791366" y="2085687"/>
              <a:ext cx="657002" cy="1016163"/>
            </a:xfrm>
            <a:prstGeom prst="rect">
              <a:avLst/>
            </a:prstGeom>
          </p:spPr>
        </p:pic>
        <p:sp>
          <p:nvSpPr>
            <p:cNvPr id="81" name="TextBox 80"/>
            <p:cNvSpPr txBox="1"/>
            <p:nvPr/>
          </p:nvSpPr>
          <p:spPr>
            <a:xfrm>
              <a:off x="8884794" y="2419655"/>
              <a:ext cx="2446201"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All insects</a:t>
              </a:r>
              <a:endParaRPr lang="en-US" sz="2000" b="1" dirty="0" smtClean="0">
                <a:solidFill>
                  <a:schemeClr val="bg1"/>
                </a:solidFill>
                <a:latin typeface="Arial" charset="0"/>
                <a:ea typeface="Arial" charset="0"/>
                <a:cs typeface="Arial" charset="0"/>
              </a:endParaRPr>
            </a:p>
          </p:txBody>
        </p:sp>
      </p:grpSp>
      <p:grpSp>
        <p:nvGrpSpPr>
          <p:cNvPr id="93" name="Group 92"/>
          <p:cNvGrpSpPr/>
          <p:nvPr/>
        </p:nvGrpSpPr>
        <p:grpSpPr>
          <a:xfrm>
            <a:off x="2395068" y="3120777"/>
            <a:ext cx="9796932" cy="890014"/>
            <a:chOff x="2395068" y="3120777"/>
            <a:chExt cx="9796932" cy="890014"/>
          </a:xfrm>
        </p:grpSpPr>
        <p:sp>
          <p:nvSpPr>
            <p:cNvPr id="33" name="TextBox 32"/>
            <p:cNvSpPr txBox="1"/>
            <p:nvPr/>
          </p:nvSpPr>
          <p:spPr>
            <a:xfrm>
              <a:off x="2395068" y="3343362"/>
              <a:ext cx="189815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Hymenoptera</a:t>
              </a:r>
              <a:endParaRPr lang="en-US" sz="2000" b="1" dirty="0" smtClean="0">
                <a:solidFill>
                  <a:schemeClr val="bg1"/>
                </a:solidFill>
                <a:latin typeface="Arial" charset="0"/>
                <a:ea typeface="Arial" charset="0"/>
                <a:cs typeface="Arial" charset="0"/>
              </a:endParaRPr>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4773" y="3158724"/>
              <a:ext cx="646697" cy="799679"/>
            </a:xfrm>
            <a:prstGeom prst="rect">
              <a:avLst/>
            </a:prstGeom>
          </p:spPr>
        </p:pic>
        <p:pic>
          <p:nvPicPr>
            <p:cNvPr id="82" name="Picture 8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19306" y="3183830"/>
              <a:ext cx="1133507" cy="826961"/>
            </a:xfrm>
            <a:prstGeom prst="rect">
              <a:avLst/>
            </a:prstGeom>
          </p:spPr>
        </p:pic>
        <p:pic>
          <p:nvPicPr>
            <p:cNvPr id="25" name="Picture 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11399" y="3120777"/>
              <a:ext cx="963491" cy="814764"/>
            </a:xfrm>
            <a:prstGeom prst="rect">
              <a:avLst/>
            </a:prstGeom>
          </p:spPr>
        </p:pic>
        <p:sp>
          <p:nvSpPr>
            <p:cNvPr id="83" name="TextBox 82"/>
            <p:cNvSpPr txBox="1"/>
            <p:nvPr/>
          </p:nvSpPr>
          <p:spPr>
            <a:xfrm>
              <a:off x="8884794" y="3344176"/>
              <a:ext cx="3307206"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Just bees</a:t>
              </a:r>
              <a:r>
                <a:rPr lang="en-US" sz="2000" b="1" smtClean="0">
                  <a:solidFill>
                    <a:schemeClr val="bg1"/>
                  </a:solidFill>
                  <a:latin typeface="Arial" charset="0"/>
                  <a:ea typeface="Arial" charset="0"/>
                  <a:cs typeface="Arial" charset="0"/>
                </a:rPr>
                <a:t>, ants &amp; </a:t>
              </a:r>
              <a:r>
                <a:rPr lang="en-US" sz="2000" b="1" dirty="0" smtClean="0">
                  <a:solidFill>
                    <a:schemeClr val="bg1"/>
                  </a:solidFill>
                  <a:latin typeface="Arial" charset="0"/>
                  <a:ea typeface="Arial" charset="0"/>
                  <a:cs typeface="Arial" charset="0"/>
                </a:rPr>
                <a:t>wasps</a:t>
              </a:r>
            </a:p>
          </p:txBody>
        </p:sp>
      </p:grpSp>
      <p:grpSp>
        <p:nvGrpSpPr>
          <p:cNvPr id="94" name="Group 93"/>
          <p:cNvGrpSpPr/>
          <p:nvPr/>
        </p:nvGrpSpPr>
        <p:grpSpPr>
          <a:xfrm>
            <a:off x="2395069" y="4074809"/>
            <a:ext cx="8935926" cy="799679"/>
            <a:chOff x="2395069" y="4074809"/>
            <a:chExt cx="8935926" cy="799679"/>
          </a:xfrm>
        </p:grpSpPr>
        <p:sp>
          <p:nvSpPr>
            <p:cNvPr id="34" name="TextBox 33"/>
            <p:cNvSpPr txBox="1"/>
            <p:nvPr/>
          </p:nvSpPr>
          <p:spPr>
            <a:xfrm>
              <a:off x="2395069" y="4263988"/>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Formicidae</a:t>
              </a:r>
            </a:p>
          </p:txBody>
        </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9074" y="4074809"/>
              <a:ext cx="646697" cy="799679"/>
            </a:xfrm>
            <a:prstGeom prst="rect">
              <a:avLst/>
            </a:prstGeom>
          </p:spPr>
        </p:pic>
        <p:pic>
          <p:nvPicPr>
            <p:cNvPr id="26" name="Picture 2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400301">
              <a:off x="5257242" y="4196145"/>
              <a:ext cx="1077659" cy="662732"/>
            </a:xfrm>
            <a:prstGeom prst="rect">
              <a:avLst/>
            </a:prstGeom>
          </p:spPr>
        </p:pic>
        <p:pic>
          <p:nvPicPr>
            <p:cNvPr id="27" name="Picture 2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565988" y="4085960"/>
              <a:ext cx="720637" cy="727920"/>
            </a:xfrm>
            <a:prstGeom prst="rect">
              <a:avLst/>
            </a:prstGeom>
          </p:spPr>
        </p:pic>
        <p:sp>
          <p:nvSpPr>
            <p:cNvPr id="84" name="TextBox 83"/>
            <p:cNvSpPr txBox="1"/>
            <p:nvPr/>
          </p:nvSpPr>
          <p:spPr>
            <a:xfrm>
              <a:off x="8884794" y="4247993"/>
              <a:ext cx="2446201"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All ants</a:t>
              </a:r>
            </a:p>
          </p:txBody>
        </p:sp>
      </p:grpSp>
      <p:grpSp>
        <p:nvGrpSpPr>
          <p:cNvPr id="95" name="Group 94"/>
          <p:cNvGrpSpPr/>
          <p:nvPr/>
        </p:nvGrpSpPr>
        <p:grpSpPr>
          <a:xfrm>
            <a:off x="2395069" y="4963329"/>
            <a:ext cx="9686095" cy="799679"/>
            <a:chOff x="2395069" y="4963329"/>
            <a:chExt cx="9686095" cy="799679"/>
          </a:xfrm>
        </p:grpSpPr>
        <p:sp>
          <p:nvSpPr>
            <p:cNvPr id="35" name="TextBox 34"/>
            <p:cNvSpPr txBox="1"/>
            <p:nvPr/>
          </p:nvSpPr>
          <p:spPr>
            <a:xfrm>
              <a:off x="2395069" y="5127320"/>
              <a:ext cx="1560829" cy="400110"/>
            </a:xfrm>
            <a:prstGeom prst="rect">
              <a:avLst/>
            </a:prstGeom>
            <a:noFill/>
          </p:spPr>
          <p:txBody>
            <a:bodyPr wrap="square" rtlCol="0">
              <a:spAutoFit/>
            </a:bodyPr>
            <a:lstStyle/>
            <a:p>
              <a:r>
                <a:rPr lang="en-US" sz="2000" b="1" i="1" dirty="0" smtClean="0">
                  <a:solidFill>
                    <a:schemeClr val="bg1"/>
                  </a:solidFill>
                  <a:latin typeface="Arial" charset="0"/>
                  <a:ea typeface="Arial" charset="0"/>
                  <a:cs typeface="Arial" charset="0"/>
                </a:rPr>
                <a:t>Myrmecia</a:t>
              </a:r>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9073" y="4963329"/>
              <a:ext cx="646697" cy="799679"/>
            </a:xfrm>
            <a:prstGeom prst="rect">
              <a:avLst/>
            </a:prstGeom>
          </p:spPr>
        </p:pic>
        <p:sp>
          <p:nvSpPr>
            <p:cNvPr id="85" name="TextBox 84"/>
            <p:cNvSpPr txBox="1"/>
            <p:nvPr/>
          </p:nvSpPr>
          <p:spPr>
            <a:xfrm>
              <a:off x="8884794" y="5121468"/>
              <a:ext cx="3196370" cy="400110"/>
            </a:xfrm>
            <a:prstGeom prst="rect">
              <a:avLst/>
            </a:prstGeom>
            <a:noFill/>
          </p:spPr>
          <p:txBody>
            <a:bodyPr wrap="square" rtlCol="0">
              <a:spAutoFit/>
            </a:bodyPr>
            <a:lstStyle/>
            <a:p>
              <a:r>
                <a:rPr lang="en-US" sz="2000" b="1" dirty="0" err="1" smtClean="0">
                  <a:solidFill>
                    <a:schemeClr val="bg1"/>
                  </a:solidFill>
                  <a:latin typeface="Arial" charset="0"/>
                  <a:ea typeface="Arial" charset="0"/>
                  <a:cs typeface="Arial" charset="0"/>
                </a:rPr>
                <a:t>Approx</a:t>
              </a:r>
              <a:r>
                <a:rPr lang="en-US" sz="2000" b="1" dirty="0" smtClean="0">
                  <a:solidFill>
                    <a:schemeClr val="bg1"/>
                  </a:solidFill>
                  <a:latin typeface="Arial" charset="0"/>
                  <a:ea typeface="Arial" charset="0"/>
                  <a:cs typeface="Arial" charset="0"/>
                </a:rPr>
                <a:t> 4,000 species</a:t>
              </a:r>
            </a:p>
          </p:txBody>
        </p:sp>
        <p:pic>
          <p:nvPicPr>
            <p:cNvPr id="86" name="Picture 85"/>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9307" y="4973387"/>
              <a:ext cx="720637" cy="727920"/>
            </a:xfrm>
            <a:prstGeom prst="rect">
              <a:avLst/>
            </a:prstGeom>
          </p:spPr>
        </p:pic>
      </p:grpSp>
      <p:grpSp>
        <p:nvGrpSpPr>
          <p:cNvPr id="89" name="Group 88"/>
          <p:cNvGrpSpPr/>
          <p:nvPr/>
        </p:nvGrpSpPr>
        <p:grpSpPr>
          <a:xfrm>
            <a:off x="190846" y="418323"/>
            <a:ext cx="2072211" cy="6213646"/>
            <a:chOff x="190846" y="418323"/>
            <a:chExt cx="2072211" cy="6213646"/>
          </a:xfrm>
        </p:grpSpPr>
        <p:sp>
          <p:nvSpPr>
            <p:cNvPr id="52" name="Chevron 51"/>
            <p:cNvSpPr/>
            <p:nvPr/>
          </p:nvSpPr>
          <p:spPr>
            <a:xfrm>
              <a:off x="1520979" y="2256087"/>
              <a:ext cx="727787" cy="727787"/>
            </a:xfrm>
            <a:prstGeom prst="chevron">
              <a:avLst>
                <a:gd name="adj" fmla="val 3717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520979" y="418323"/>
              <a:ext cx="727787" cy="727787"/>
            </a:xfrm>
            <a:prstGeom prst="chevron">
              <a:avLst>
                <a:gd name="adj" fmla="val 371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190846" y="582161"/>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KINGDOM</a:t>
              </a:r>
            </a:p>
          </p:txBody>
        </p:sp>
        <p:sp>
          <p:nvSpPr>
            <p:cNvPr id="54" name="Chevron 53"/>
            <p:cNvSpPr/>
            <p:nvPr/>
          </p:nvSpPr>
          <p:spPr>
            <a:xfrm>
              <a:off x="1520979" y="1337205"/>
              <a:ext cx="727787" cy="727787"/>
            </a:xfrm>
            <a:prstGeom prst="chevron">
              <a:avLst>
                <a:gd name="adj" fmla="val 371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190846" y="1470629"/>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PHYLUM</a:t>
              </a:r>
            </a:p>
          </p:txBody>
        </p:sp>
        <p:sp>
          <p:nvSpPr>
            <p:cNvPr id="56" name="TextBox 55"/>
            <p:cNvSpPr txBox="1"/>
            <p:nvPr/>
          </p:nvSpPr>
          <p:spPr>
            <a:xfrm>
              <a:off x="190846" y="2406209"/>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CLASS</a:t>
              </a:r>
              <a:endParaRPr lang="en-US" sz="2000" b="1" dirty="0" smtClean="0">
                <a:solidFill>
                  <a:schemeClr val="bg1"/>
                </a:solidFill>
                <a:latin typeface="Arial" charset="0"/>
                <a:ea typeface="Arial" charset="0"/>
                <a:cs typeface="Arial" charset="0"/>
              </a:endParaRPr>
            </a:p>
          </p:txBody>
        </p:sp>
        <p:sp>
          <p:nvSpPr>
            <p:cNvPr id="51" name="Chevron 50"/>
            <p:cNvSpPr/>
            <p:nvPr/>
          </p:nvSpPr>
          <p:spPr>
            <a:xfrm>
              <a:off x="1535270" y="3169875"/>
              <a:ext cx="727787" cy="727787"/>
            </a:xfrm>
            <a:prstGeom prst="chevron">
              <a:avLst>
                <a:gd name="adj" fmla="val 371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90846" y="3343362"/>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ORDER</a:t>
              </a:r>
            </a:p>
          </p:txBody>
        </p:sp>
        <p:sp>
          <p:nvSpPr>
            <p:cNvPr id="50" name="Chevron 49"/>
            <p:cNvSpPr/>
            <p:nvPr/>
          </p:nvSpPr>
          <p:spPr>
            <a:xfrm>
              <a:off x="1532446" y="4079072"/>
              <a:ext cx="727787" cy="727787"/>
            </a:xfrm>
            <a:prstGeom prst="chevron">
              <a:avLst>
                <a:gd name="adj" fmla="val 371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190846" y="4263988"/>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FAMILY</a:t>
              </a:r>
              <a:endParaRPr lang="en-US" sz="2000" b="1" dirty="0" smtClean="0">
                <a:solidFill>
                  <a:schemeClr val="bg1"/>
                </a:solidFill>
                <a:latin typeface="Arial" charset="0"/>
                <a:ea typeface="Arial" charset="0"/>
                <a:cs typeface="Arial" charset="0"/>
              </a:endParaRPr>
            </a:p>
          </p:txBody>
        </p:sp>
        <p:sp>
          <p:nvSpPr>
            <p:cNvPr id="47" name="Chevron 46"/>
            <p:cNvSpPr/>
            <p:nvPr/>
          </p:nvSpPr>
          <p:spPr>
            <a:xfrm>
              <a:off x="1532445" y="4988269"/>
              <a:ext cx="727787" cy="727787"/>
            </a:xfrm>
            <a:prstGeom prst="chevron">
              <a:avLst>
                <a:gd name="adj" fmla="val 3717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190846" y="5127320"/>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GENUS</a:t>
              </a:r>
            </a:p>
          </p:txBody>
        </p:sp>
        <p:sp>
          <p:nvSpPr>
            <p:cNvPr id="45" name="Chevron 44"/>
            <p:cNvSpPr/>
            <p:nvPr/>
          </p:nvSpPr>
          <p:spPr>
            <a:xfrm>
              <a:off x="1520979" y="5904182"/>
              <a:ext cx="727787" cy="727787"/>
            </a:xfrm>
            <a:prstGeom prst="chevron">
              <a:avLst>
                <a:gd name="adj" fmla="val 371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p:cNvSpPr txBox="1"/>
            <p:nvPr/>
          </p:nvSpPr>
          <p:spPr>
            <a:xfrm>
              <a:off x="190846" y="6086973"/>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SPECIES</a:t>
              </a:r>
            </a:p>
          </p:txBody>
        </p:sp>
      </p:grpSp>
      <p:grpSp>
        <p:nvGrpSpPr>
          <p:cNvPr id="96" name="Group 95"/>
          <p:cNvGrpSpPr/>
          <p:nvPr/>
        </p:nvGrpSpPr>
        <p:grpSpPr>
          <a:xfrm>
            <a:off x="2395068" y="5892070"/>
            <a:ext cx="8935926" cy="799679"/>
            <a:chOff x="2395068" y="5892070"/>
            <a:chExt cx="8935926" cy="799679"/>
          </a:xfrm>
        </p:grpSpPr>
        <p:sp>
          <p:nvSpPr>
            <p:cNvPr id="36" name="TextBox 35"/>
            <p:cNvSpPr txBox="1"/>
            <p:nvPr/>
          </p:nvSpPr>
          <p:spPr>
            <a:xfrm>
              <a:off x="2395068" y="6086973"/>
              <a:ext cx="1775488" cy="400110"/>
            </a:xfrm>
            <a:prstGeom prst="rect">
              <a:avLst/>
            </a:prstGeom>
            <a:noFill/>
          </p:spPr>
          <p:txBody>
            <a:bodyPr wrap="square" rtlCol="0">
              <a:spAutoFit/>
            </a:bodyPr>
            <a:lstStyle/>
            <a:p>
              <a:r>
                <a:rPr lang="en-US" sz="2000" b="1" i="1" dirty="0" smtClean="0">
                  <a:solidFill>
                    <a:schemeClr val="bg1"/>
                  </a:solidFill>
                  <a:latin typeface="Arial" charset="0"/>
                  <a:ea typeface="Arial" charset="0"/>
                  <a:cs typeface="Arial" charset="0"/>
                </a:rPr>
                <a:t>desertorum</a:t>
              </a:r>
            </a:p>
          </p:txBody>
        </p:sp>
        <p:pic>
          <p:nvPicPr>
            <p:cNvPr id="76" name="Picture 7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689" y="5892070"/>
              <a:ext cx="646697" cy="799679"/>
            </a:xfrm>
            <a:prstGeom prst="rect">
              <a:avLst/>
            </a:prstGeom>
          </p:spPr>
        </p:pic>
        <p:sp>
          <p:nvSpPr>
            <p:cNvPr id="87" name="TextBox 86"/>
            <p:cNvSpPr txBox="1"/>
            <p:nvPr/>
          </p:nvSpPr>
          <p:spPr>
            <a:xfrm>
              <a:off x="8884793" y="6048349"/>
              <a:ext cx="2446201"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Just Bulldog ants</a:t>
              </a:r>
            </a:p>
          </p:txBody>
        </p:sp>
      </p:grpSp>
    </p:spTree>
    <p:extLst>
      <p:ext uri="{BB962C8B-B14F-4D97-AF65-F5344CB8AC3E}">
        <p14:creationId xmlns:p14="http://schemas.microsoft.com/office/powerpoint/2010/main" val="154045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2500"/>
                            </p:stCondLst>
                            <p:childTnLst>
                              <p:par>
                                <p:cTn id="9" presetID="42" presetClass="entr" presetSubtype="0" fill="hold" nodeType="afterEffect">
                                  <p:stCondLst>
                                    <p:cond delay="2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2000"/>
                                        <p:tgtEl>
                                          <p:spTgt spid="90"/>
                                        </p:tgtEl>
                                      </p:cBhvr>
                                    </p:animEffect>
                                    <p:anim calcmode="lin" valueType="num">
                                      <p:cBhvr>
                                        <p:cTn id="12" dur="2000" fill="hold"/>
                                        <p:tgtEl>
                                          <p:spTgt spid="90"/>
                                        </p:tgtEl>
                                        <p:attrNameLst>
                                          <p:attrName>ppt_x</p:attrName>
                                        </p:attrNameLst>
                                      </p:cBhvr>
                                      <p:tavLst>
                                        <p:tav tm="0">
                                          <p:val>
                                            <p:strVal val="#ppt_x"/>
                                          </p:val>
                                        </p:tav>
                                        <p:tav tm="100000">
                                          <p:val>
                                            <p:strVal val="#ppt_x"/>
                                          </p:val>
                                        </p:tav>
                                      </p:tavLst>
                                    </p:anim>
                                    <p:anim calcmode="lin" valueType="num">
                                      <p:cBhvr>
                                        <p:cTn id="13" dur="2000" fill="hold"/>
                                        <p:tgtEl>
                                          <p:spTgt spid="90"/>
                                        </p:tgtEl>
                                        <p:attrNameLst>
                                          <p:attrName>ppt_y</p:attrName>
                                        </p:attrNameLst>
                                      </p:cBhvr>
                                      <p:tavLst>
                                        <p:tav tm="0">
                                          <p:val>
                                            <p:strVal val="#ppt_y+.1"/>
                                          </p:val>
                                        </p:tav>
                                        <p:tav tm="100000">
                                          <p:val>
                                            <p:strVal val="#ppt_y"/>
                                          </p:val>
                                        </p:tav>
                                      </p:tavLst>
                                    </p:anim>
                                  </p:childTnLst>
                                </p:cTn>
                              </p:par>
                            </p:childTnLst>
                          </p:cTn>
                        </p:par>
                        <p:par>
                          <p:cTn id="14" fill="hold">
                            <p:stCondLst>
                              <p:cond delay="6500"/>
                            </p:stCondLst>
                            <p:childTnLst>
                              <p:par>
                                <p:cTn id="15" presetID="42" presetClass="entr" presetSubtype="0" fill="hold" nodeType="afterEffect">
                                  <p:stCondLst>
                                    <p:cond delay="300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2000"/>
                                        <p:tgtEl>
                                          <p:spTgt spid="91"/>
                                        </p:tgtEl>
                                      </p:cBhvr>
                                    </p:animEffect>
                                    <p:anim calcmode="lin" valueType="num">
                                      <p:cBhvr>
                                        <p:cTn id="18" dur="2000" fill="hold"/>
                                        <p:tgtEl>
                                          <p:spTgt spid="91"/>
                                        </p:tgtEl>
                                        <p:attrNameLst>
                                          <p:attrName>ppt_x</p:attrName>
                                        </p:attrNameLst>
                                      </p:cBhvr>
                                      <p:tavLst>
                                        <p:tav tm="0">
                                          <p:val>
                                            <p:strVal val="#ppt_x"/>
                                          </p:val>
                                        </p:tav>
                                        <p:tav tm="100000">
                                          <p:val>
                                            <p:strVal val="#ppt_x"/>
                                          </p:val>
                                        </p:tav>
                                      </p:tavLst>
                                    </p:anim>
                                    <p:anim calcmode="lin" valueType="num">
                                      <p:cBhvr>
                                        <p:cTn id="19" dur="2000" fill="hold"/>
                                        <p:tgtEl>
                                          <p:spTgt spid="91"/>
                                        </p:tgtEl>
                                        <p:attrNameLst>
                                          <p:attrName>ppt_y</p:attrName>
                                        </p:attrNameLst>
                                      </p:cBhvr>
                                      <p:tavLst>
                                        <p:tav tm="0">
                                          <p:val>
                                            <p:strVal val="#ppt_y+.1"/>
                                          </p:val>
                                        </p:tav>
                                        <p:tav tm="100000">
                                          <p:val>
                                            <p:strVal val="#ppt_y"/>
                                          </p:val>
                                        </p:tav>
                                      </p:tavLst>
                                    </p:anim>
                                  </p:childTnLst>
                                </p:cTn>
                              </p:par>
                            </p:childTnLst>
                          </p:cTn>
                        </p:par>
                        <p:par>
                          <p:cTn id="20" fill="hold">
                            <p:stCondLst>
                              <p:cond delay="11500"/>
                            </p:stCondLst>
                            <p:childTnLst>
                              <p:par>
                                <p:cTn id="21" presetID="42" presetClass="entr" presetSubtype="0" fill="hold" nodeType="afterEffect">
                                  <p:stCondLst>
                                    <p:cond delay="300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2000"/>
                                        <p:tgtEl>
                                          <p:spTgt spid="92"/>
                                        </p:tgtEl>
                                      </p:cBhvr>
                                    </p:animEffect>
                                    <p:anim calcmode="lin" valueType="num">
                                      <p:cBhvr>
                                        <p:cTn id="24" dur="2000" fill="hold"/>
                                        <p:tgtEl>
                                          <p:spTgt spid="92"/>
                                        </p:tgtEl>
                                        <p:attrNameLst>
                                          <p:attrName>ppt_x</p:attrName>
                                        </p:attrNameLst>
                                      </p:cBhvr>
                                      <p:tavLst>
                                        <p:tav tm="0">
                                          <p:val>
                                            <p:strVal val="#ppt_x"/>
                                          </p:val>
                                        </p:tav>
                                        <p:tav tm="100000">
                                          <p:val>
                                            <p:strVal val="#ppt_x"/>
                                          </p:val>
                                        </p:tav>
                                      </p:tavLst>
                                    </p:anim>
                                    <p:anim calcmode="lin" valueType="num">
                                      <p:cBhvr>
                                        <p:cTn id="25" dur="2000" fill="hold"/>
                                        <p:tgtEl>
                                          <p:spTgt spid="92"/>
                                        </p:tgtEl>
                                        <p:attrNameLst>
                                          <p:attrName>ppt_y</p:attrName>
                                        </p:attrNameLst>
                                      </p:cBhvr>
                                      <p:tavLst>
                                        <p:tav tm="0">
                                          <p:val>
                                            <p:strVal val="#ppt_y+.1"/>
                                          </p:val>
                                        </p:tav>
                                        <p:tav tm="100000">
                                          <p:val>
                                            <p:strVal val="#ppt_y"/>
                                          </p:val>
                                        </p:tav>
                                      </p:tavLst>
                                    </p:anim>
                                  </p:childTnLst>
                                </p:cTn>
                              </p:par>
                            </p:childTnLst>
                          </p:cTn>
                        </p:par>
                        <p:par>
                          <p:cTn id="26" fill="hold">
                            <p:stCondLst>
                              <p:cond delay="16500"/>
                            </p:stCondLst>
                            <p:childTnLst>
                              <p:par>
                                <p:cTn id="27" presetID="42" presetClass="entr" presetSubtype="0" fill="hold" nodeType="afterEffect">
                                  <p:stCondLst>
                                    <p:cond delay="30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2000"/>
                                        <p:tgtEl>
                                          <p:spTgt spid="93"/>
                                        </p:tgtEl>
                                      </p:cBhvr>
                                    </p:animEffect>
                                    <p:anim calcmode="lin" valueType="num">
                                      <p:cBhvr>
                                        <p:cTn id="30" dur="2000" fill="hold"/>
                                        <p:tgtEl>
                                          <p:spTgt spid="93"/>
                                        </p:tgtEl>
                                        <p:attrNameLst>
                                          <p:attrName>ppt_x</p:attrName>
                                        </p:attrNameLst>
                                      </p:cBhvr>
                                      <p:tavLst>
                                        <p:tav tm="0">
                                          <p:val>
                                            <p:strVal val="#ppt_x"/>
                                          </p:val>
                                        </p:tav>
                                        <p:tav tm="100000">
                                          <p:val>
                                            <p:strVal val="#ppt_x"/>
                                          </p:val>
                                        </p:tav>
                                      </p:tavLst>
                                    </p:anim>
                                    <p:anim calcmode="lin" valueType="num">
                                      <p:cBhvr>
                                        <p:cTn id="31" dur="2000" fill="hold"/>
                                        <p:tgtEl>
                                          <p:spTgt spid="93"/>
                                        </p:tgtEl>
                                        <p:attrNameLst>
                                          <p:attrName>ppt_y</p:attrName>
                                        </p:attrNameLst>
                                      </p:cBhvr>
                                      <p:tavLst>
                                        <p:tav tm="0">
                                          <p:val>
                                            <p:strVal val="#ppt_y+.1"/>
                                          </p:val>
                                        </p:tav>
                                        <p:tav tm="100000">
                                          <p:val>
                                            <p:strVal val="#ppt_y"/>
                                          </p:val>
                                        </p:tav>
                                      </p:tavLst>
                                    </p:anim>
                                  </p:childTnLst>
                                </p:cTn>
                              </p:par>
                            </p:childTnLst>
                          </p:cTn>
                        </p:par>
                        <p:par>
                          <p:cTn id="32" fill="hold">
                            <p:stCondLst>
                              <p:cond delay="21500"/>
                            </p:stCondLst>
                            <p:childTnLst>
                              <p:par>
                                <p:cTn id="33" presetID="42" presetClass="entr" presetSubtype="0" fill="hold" nodeType="afterEffect">
                                  <p:stCondLst>
                                    <p:cond delay="300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2000"/>
                                        <p:tgtEl>
                                          <p:spTgt spid="94"/>
                                        </p:tgtEl>
                                      </p:cBhvr>
                                    </p:animEffect>
                                    <p:anim calcmode="lin" valueType="num">
                                      <p:cBhvr>
                                        <p:cTn id="36" dur="2000" fill="hold"/>
                                        <p:tgtEl>
                                          <p:spTgt spid="94"/>
                                        </p:tgtEl>
                                        <p:attrNameLst>
                                          <p:attrName>ppt_x</p:attrName>
                                        </p:attrNameLst>
                                      </p:cBhvr>
                                      <p:tavLst>
                                        <p:tav tm="0">
                                          <p:val>
                                            <p:strVal val="#ppt_x"/>
                                          </p:val>
                                        </p:tav>
                                        <p:tav tm="100000">
                                          <p:val>
                                            <p:strVal val="#ppt_x"/>
                                          </p:val>
                                        </p:tav>
                                      </p:tavLst>
                                    </p:anim>
                                    <p:anim calcmode="lin" valueType="num">
                                      <p:cBhvr>
                                        <p:cTn id="37" dur="2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26500"/>
                            </p:stCondLst>
                            <p:childTnLst>
                              <p:par>
                                <p:cTn id="39" presetID="42" presetClass="entr" presetSubtype="0" fill="hold" nodeType="afterEffect">
                                  <p:stCondLst>
                                    <p:cond delay="300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2000"/>
                                        <p:tgtEl>
                                          <p:spTgt spid="95"/>
                                        </p:tgtEl>
                                      </p:cBhvr>
                                    </p:animEffect>
                                    <p:anim calcmode="lin" valueType="num">
                                      <p:cBhvr>
                                        <p:cTn id="42" dur="2000" fill="hold"/>
                                        <p:tgtEl>
                                          <p:spTgt spid="95"/>
                                        </p:tgtEl>
                                        <p:attrNameLst>
                                          <p:attrName>ppt_x</p:attrName>
                                        </p:attrNameLst>
                                      </p:cBhvr>
                                      <p:tavLst>
                                        <p:tav tm="0">
                                          <p:val>
                                            <p:strVal val="#ppt_x"/>
                                          </p:val>
                                        </p:tav>
                                        <p:tav tm="100000">
                                          <p:val>
                                            <p:strVal val="#ppt_x"/>
                                          </p:val>
                                        </p:tav>
                                      </p:tavLst>
                                    </p:anim>
                                    <p:anim calcmode="lin" valueType="num">
                                      <p:cBhvr>
                                        <p:cTn id="43" dur="2000" fill="hold"/>
                                        <p:tgtEl>
                                          <p:spTgt spid="95"/>
                                        </p:tgtEl>
                                        <p:attrNameLst>
                                          <p:attrName>ppt_y</p:attrName>
                                        </p:attrNameLst>
                                      </p:cBhvr>
                                      <p:tavLst>
                                        <p:tav tm="0">
                                          <p:val>
                                            <p:strVal val="#ppt_y+.1"/>
                                          </p:val>
                                        </p:tav>
                                        <p:tav tm="100000">
                                          <p:val>
                                            <p:strVal val="#ppt_y"/>
                                          </p:val>
                                        </p:tav>
                                      </p:tavLst>
                                    </p:anim>
                                  </p:childTnLst>
                                </p:cTn>
                              </p:par>
                            </p:childTnLst>
                          </p:cTn>
                        </p:par>
                        <p:par>
                          <p:cTn id="44" fill="hold">
                            <p:stCondLst>
                              <p:cond delay="31500"/>
                            </p:stCondLst>
                            <p:childTnLst>
                              <p:par>
                                <p:cTn id="45" presetID="42" presetClass="entr" presetSubtype="0" fill="hold" nodeType="afterEffect">
                                  <p:stCondLst>
                                    <p:cond delay="300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2000"/>
                                        <p:tgtEl>
                                          <p:spTgt spid="96"/>
                                        </p:tgtEl>
                                      </p:cBhvr>
                                    </p:animEffect>
                                    <p:anim calcmode="lin" valueType="num">
                                      <p:cBhvr>
                                        <p:cTn id="48" dur="2000" fill="hold"/>
                                        <p:tgtEl>
                                          <p:spTgt spid="96"/>
                                        </p:tgtEl>
                                        <p:attrNameLst>
                                          <p:attrName>ppt_x</p:attrName>
                                        </p:attrNameLst>
                                      </p:cBhvr>
                                      <p:tavLst>
                                        <p:tav tm="0">
                                          <p:val>
                                            <p:strVal val="#ppt_x"/>
                                          </p:val>
                                        </p:tav>
                                        <p:tav tm="100000">
                                          <p:val>
                                            <p:strVal val="#ppt_x"/>
                                          </p:val>
                                        </p:tav>
                                      </p:tavLst>
                                    </p:anim>
                                    <p:anim calcmode="lin" valueType="num">
                                      <p:cBhvr>
                                        <p:cTn id="49" dur="2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75" y="-27706"/>
            <a:ext cx="12191999" cy="6982691"/>
          </a:xfrm>
          <a:prstGeom prst="rect">
            <a:avLst/>
          </a:prstGeom>
        </p:spPr>
      </p:pic>
      <p:sp>
        <p:nvSpPr>
          <p:cNvPr id="6" name="TextBox 5"/>
          <p:cNvSpPr txBox="1"/>
          <p:nvPr/>
        </p:nvSpPr>
        <p:spPr>
          <a:xfrm>
            <a:off x="1127430" y="626577"/>
            <a:ext cx="6792922" cy="630942"/>
          </a:xfrm>
          <a:prstGeom prst="rect">
            <a:avLst/>
          </a:prstGeom>
          <a:noFill/>
        </p:spPr>
        <p:txBody>
          <a:bodyPr wrap="square" rtlCol="0">
            <a:spAutoFit/>
          </a:bodyPr>
          <a:lstStyle/>
          <a:p>
            <a:r>
              <a:rPr lang="en-US" sz="3500" dirty="0" smtClean="0">
                <a:latin typeface="Helvetica Neue" charset="0"/>
                <a:ea typeface="Helvetica Neue" charset="0"/>
                <a:cs typeface="Helvetica Neue" charset="0"/>
              </a:rPr>
              <a:t>Classifying </a:t>
            </a:r>
            <a:r>
              <a:rPr lang="en-US" sz="3500" smtClean="0">
                <a:latin typeface="Helvetica Neue" charset="0"/>
                <a:ea typeface="Helvetica Neue" charset="0"/>
                <a:cs typeface="Helvetica Neue" charset="0"/>
              </a:rPr>
              <a:t>an insect</a:t>
            </a:r>
            <a:endParaRPr lang="en-US" sz="3500" dirty="0" smtClean="0">
              <a:latin typeface="Helvetica Neue" charset="0"/>
              <a:ea typeface="Helvetica Neue" charset="0"/>
              <a:cs typeface="Helvetica Neue" charset="0"/>
            </a:endParaRPr>
          </a:p>
        </p:txBody>
      </p:sp>
      <p:sp>
        <p:nvSpPr>
          <p:cNvPr id="7" name="Teardrop 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8" name="Group 157"/>
          <p:cNvGrpSpPr/>
          <p:nvPr/>
        </p:nvGrpSpPr>
        <p:grpSpPr>
          <a:xfrm>
            <a:off x="9962912" y="4470433"/>
            <a:ext cx="1884218" cy="584775"/>
            <a:chOff x="9962912" y="4470433"/>
            <a:chExt cx="1884218" cy="584775"/>
          </a:xfrm>
        </p:grpSpPr>
        <p:grpSp>
          <p:nvGrpSpPr>
            <p:cNvPr id="50" name="Group 49"/>
            <p:cNvGrpSpPr/>
            <p:nvPr/>
          </p:nvGrpSpPr>
          <p:grpSpPr>
            <a:xfrm>
              <a:off x="9962912" y="4470433"/>
              <a:ext cx="1884218" cy="584775"/>
              <a:chOff x="9931631" y="2179946"/>
              <a:chExt cx="1884218" cy="584775"/>
            </a:xfrm>
            <a:solidFill>
              <a:srgbClr val="8DC740"/>
            </a:solidFill>
          </p:grpSpPr>
          <p:sp>
            <p:nvSpPr>
              <p:cNvPr id="51" name="Rectangle 50"/>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010201" y="2179946"/>
                <a:ext cx="1696801" cy="584775"/>
              </a:xfrm>
              <a:prstGeom prst="rect">
                <a:avLst/>
              </a:prstGeom>
              <a:noFill/>
            </p:spPr>
            <p:txBody>
              <a:bodyPr wrap="square" rtlCol="0">
                <a:spAutoFit/>
              </a:bodyPr>
              <a:lstStyle/>
              <a:p>
                <a:r>
                  <a:rPr lang="en-US" sz="1600" b="1" spc="-40" dirty="0" smtClean="0">
                    <a:latin typeface="Arial" charset="0"/>
                    <a:ea typeface="Arial" charset="0"/>
                    <a:cs typeface="Arial" charset="0"/>
                  </a:rPr>
                  <a:t>Beetle</a:t>
                </a:r>
              </a:p>
              <a:p>
                <a:r>
                  <a:rPr lang="en-US" sz="1600" spc="-40" dirty="0" err="1" smtClean="0">
                    <a:latin typeface="Arial" charset="0"/>
                    <a:ea typeface="Arial" charset="0"/>
                    <a:cs typeface="Arial" charset="0"/>
                  </a:rPr>
                  <a:t>Coleoptera</a:t>
                </a:r>
                <a:endParaRPr lang="en-US" sz="1600" spc="-40" dirty="0">
                  <a:latin typeface="Arial" charset="0"/>
                  <a:ea typeface="Arial" charset="0"/>
                  <a:cs typeface="Arial" charset="0"/>
                </a:endParaRPr>
              </a:p>
            </p:txBody>
          </p:sp>
        </p:grpSp>
        <p:cxnSp>
          <p:nvCxnSpPr>
            <p:cNvPr id="54" name="Straight Connector 53"/>
            <p:cNvCxnSpPr/>
            <p:nvPr/>
          </p:nvCxnSpPr>
          <p:spPr>
            <a:xfrm>
              <a:off x="9984846" y="4507898"/>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7797274" y="5258246"/>
            <a:ext cx="1884218" cy="584775"/>
            <a:chOff x="7797274" y="5258246"/>
            <a:chExt cx="1884218" cy="584775"/>
          </a:xfrm>
        </p:grpSpPr>
        <p:grpSp>
          <p:nvGrpSpPr>
            <p:cNvPr id="62" name="Group 61"/>
            <p:cNvGrpSpPr/>
            <p:nvPr/>
          </p:nvGrpSpPr>
          <p:grpSpPr>
            <a:xfrm>
              <a:off x="7797274" y="5258246"/>
              <a:ext cx="1884218" cy="584775"/>
              <a:chOff x="9931631" y="2179946"/>
              <a:chExt cx="1884218" cy="584775"/>
            </a:xfrm>
            <a:solidFill>
              <a:srgbClr val="8DC740"/>
            </a:solidFill>
          </p:grpSpPr>
          <p:sp>
            <p:nvSpPr>
              <p:cNvPr id="63" name="Rectangle 62"/>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010201" y="2179946"/>
                <a:ext cx="1696801" cy="584775"/>
              </a:xfrm>
              <a:prstGeom prst="rect">
                <a:avLst/>
              </a:prstGeom>
              <a:noFill/>
            </p:spPr>
            <p:txBody>
              <a:bodyPr wrap="square" rtlCol="0">
                <a:spAutoFit/>
              </a:bodyPr>
              <a:lstStyle/>
              <a:p>
                <a:r>
                  <a:rPr lang="en-US" sz="1600" b="1" spc="-40" dirty="0" smtClean="0">
                    <a:latin typeface="Arial" charset="0"/>
                    <a:ea typeface="Arial" charset="0"/>
                    <a:cs typeface="Arial" charset="0"/>
                  </a:rPr>
                  <a:t>Cockroach</a:t>
                </a:r>
              </a:p>
              <a:p>
                <a:r>
                  <a:rPr lang="en-US" sz="1600" spc="-40" dirty="0" err="1" smtClean="0">
                    <a:latin typeface="Arial" charset="0"/>
                    <a:ea typeface="Arial" charset="0"/>
                    <a:cs typeface="Arial" charset="0"/>
                  </a:rPr>
                  <a:t>Blattodea</a:t>
                </a:r>
                <a:endParaRPr lang="en-US" sz="1600" spc="-40" dirty="0">
                  <a:latin typeface="Arial" charset="0"/>
                  <a:ea typeface="Arial" charset="0"/>
                  <a:cs typeface="Arial" charset="0"/>
                </a:endParaRPr>
              </a:p>
            </p:txBody>
          </p:sp>
        </p:grpSp>
        <p:cxnSp>
          <p:nvCxnSpPr>
            <p:cNvPr id="65" name="Straight Connector 64"/>
            <p:cNvCxnSpPr/>
            <p:nvPr/>
          </p:nvCxnSpPr>
          <p:spPr>
            <a:xfrm>
              <a:off x="7819208" y="5295711"/>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5596099" y="6061747"/>
            <a:ext cx="1884218" cy="584775"/>
            <a:chOff x="5596099" y="6061747"/>
            <a:chExt cx="1884218" cy="584775"/>
          </a:xfrm>
        </p:grpSpPr>
        <p:grpSp>
          <p:nvGrpSpPr>
            <p:cNvPr id="76" name="Group 75"/>
            <p:cNvGrpSpPr/>
            <p:nvPr/>
          </p:nvGrpSpPr>
          <p:grpSpPr>
            <a:xfrm>
              <a:off x="5596099" y="6061747"/>
              <a:ext cx="1884218" cy="584775"/>
              <a:chOff x="9931631" y="2179946"/>
              <a:chExt cx="1884218" cy="584775"/>
            </a:xfrm>
            <a:solidFill>
              <a:srgbClr val="8DC740"/>
            </a:solidFill>
          </p:grpSpPr>
          <p:sp>
            <p:nvSpPr>
              <p:cNvPr id="77" name="Rectangle 76"/>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0010201" y="2179946"/>
                <a:ext cx="1696801" cy="584775"/>
              </a:xfrm>
              <a:prstGeom prst="rect">
                <a:avLst/>
              </a:prstGeom>
              <a:noFill/>
            </p:spPr>
            <p:txBody>
              <a:bodyPr wrap="square" rtlCol="0">
                <a:spAutoFit/>
              </a:bodyPr>
              <a:lstStyle/>
              <a:p>
                <a:r>
                  <a:rPr lang="en-US" sz="1600" b="1" spc="-40" dirty="0" smtClean="0">
                    <a:latin typeface="Arial" charset="0"/>
                    <a:ea typeface="Arial" charset="0"/>
                    <a:cs typeface="Arial" charset="0"/>
                  </a:rPr>
                  <a:t>Praying Mantis</a:t>
                </a:r>
              </a:p>
              <a:p>
                <a:r>
                  <a:rPr lang="en-US" sz="1600" spc="-40" dirty="0" err="1" smtClean="0">
                    <a:latin typeface="Arial" charset="0"/>
                    <a:ea typeface="Arial" charset="0"/>
                    <a:cs typeface="Arial" charset="0"/>
                  </a:rPr>
                  <a:t>Mantodea</a:t>
                </a:r>
                <a:endParaRPr lang="en-US" sz="1600" spc="-40" dirty="0">
                  <a:latin typeface="Arial" charset="0"/>
                  <a:ea typeface="Arial" charset="0"/>
                  <a:cs typeface="Arial" charset="0"/>
                </a:endParaRPr>
              </a:p>
            </p:txBody>
          </p:sp>
        </p:grpSp>
        <p:cxnSp>
          <p:nvCxnSpPr>
            <p:cNvPr id="79" name="Straight Connector 78"/>
            <p:cNvCxnSpPr/>
            <p:nvPr/>
          </p:nvCxnSpPr>
          <p:spPr>
            <a:xfrm>
              <a:off x="5618033" y="6099212"/>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7459208" y="2082725"/>
            <a:ext cx="4508640" cy="695908"/>
            <a:chOff x="7459208" y="2082725"/>
            <a:chExt cx="4508640" cy="695908"/>
          </a:xfrm>
        </p:grpSpPr>
        <p:grpSp>
          <p:nvGrpSpPr>
            <p:cNvPr id="19" name="Group 18"/>
            <p:cNvGrpSpPr/>
            <p:nvPr/>
          </p:nvGrpSpPr>
          <p:grpSpPr>
            <a:xfrm>
              <a:off x="7747170" y="2193858"/>
              <a:ext cx="1925782" cy="584775"/>
              <a:chOff x="8999913" y="1417320"/>
              <a:chExt cx="1925782" cy="584775"/>
            </a:xfrm>
          </p:grpSpPr>
          <p:sp>
            <p:nvSpPr>
              <p:cNvPr id="20" name="Rectangle 19"/>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wings form a protective cover</a:t>
                </a:r>
                <a:endParaRPr lang="en-US" sz="1600" dirty="0">
                  <a:latin typeface="Arial" charset="0"/>
                  <a:ea typeface="Arial" charset="0"/>
                  <a:cs typeface="Arial" charset="0"/>
                </a:endParaRPr>
              </a:p>
            </p:txBody>
          </p:sp>
        </p:grpSp>
        <p:grpSp>
          <p:nvGrpSpPr>
            <p:cNvPr id="28" name="Group 27"/>
            <p:cNvGrpSpPr/>
            <p:nvPr/>
          </p:nvGrpSpPr>
          <p:grpSpPr>
            <a:xfrm>
              <a:off x="9880368" y="2193858"/>
              <a:ext cx="2087480" cy="584775"/>
              <a:chOff x="9880368" y="2193858"/>
              <a:chExt cx="2087480" cy="584775"/>
            </a:xfrm>
          </p:grpSpPr>
          <p:sp>
            <p:nvSpPr>
              <p:cNvPr id="25" name="Rectangle 24"/>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880368" y="2193858"/>
                <a:ext cx="2087480" cy="584775"/>
              </a:xfrm>
              <a:prstGeom prst="rect">
                <a:avLst/>
              </a:prstGeom>
              <a:noFill/>
            </p:spPr>
            <p:txBody>
              <a:bodyPr wrap="square" rtlCol="0">
                <a:spAutoFit/>
              </a:bodyPr>
              <a:lstStyle/>
              <a:p>
                <a:r>
                  <a:rPr lang="en-US" sz="1600" spc="-40" dirty="0" smtClean="0">
                    <a:latin typeface="Arial" charset="0"/>
                    <a:ea typeface="Arial" charset="0"/>
                    <a:cs typeface="Arial" charset="0"/>
                  </a:rPr>
                  <a:t>Front wings don’t </a:t>
                </a:r>
              </a:p>
              <a:p>
                <a:r>
                  <a:rPr lang="en-US" sz="1600" spc="-40" dirty="0" smtClean="0">
                    <a:latin typeface="Arial" charset="0"/>
                    <a:ea typeface="Arial" charset="0"/>
                    <a:cs typeface="Arial" charset="0"/>
                  </a:rPr>
                  <a:t>form protective cover</a:t>
                </a:r>
                <a:endParaRPr lang="en-US" sz="1600" spc="-40" dirty="0">
                  <a:latin typeface="Arial" charset="0"/>
                  <a:ea typeface="Arial" charset="0"/>
                  <a:cs typeface="Arial" charset="0"/>
                </a:endParaRPr>
              </a:p>
            </p:txBody>
          </p:sp>
        </p:grpSp>
        <p:grpSp>
          <p:nvGrpSpPr>
            <p:cNvPr id="86" name="Group 85"/>
            <p:cNvGrpSpPr/>
            <p:nvPr/>
          </p:nvGrpSpPr>
          <p:grpSpPr>
            <a:xfrm>
              <a:off x="7459208" y="2082725"/>
              <a:ext cx="360000" cy="369332"/>
              <a:chOff x="6384969" y="1295851"/>
              <a:chExt cx="360000" cy="369332"/>
            </a:xfrm>
          </p:grpSpPr>
          <p:sp>
            <p:nvSpPr>
              <p:cNvPr id="87" name="Oval 86"/>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grpSp>
        <p:nvGrpSpPr>
          <p:cNvPr id="89" name="Group 88"/>
          <p:cNvGrpSpPr/>
          <p:nvPr/>
        </p:nvGrpSpPr>
        <p:grpSpPr>
          <a:xfrm>
            <a:off x="3125471" y="4171479"/>
            <a:ext cx="360000" cy="369332"/>
            <a:chOff x="6384969" y="1295851"/>
            <a:chExt cx="360000" cy="369332"/>
          </a:xfrm>
        </p:grpSpPr>
        <p:sp>
          <p:nvSpPr>
            <p:cNvPr id="90" name="Oval 89"/>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nvGrpSpPr>
          <p:cNvPr id="160" name="Group 159"/>
          <p:cNvGrpSpPr/>
          <p:nvPr/>
        </p:nvGrpSpPr>
        <p:grpSpPr>
          <a:xfrm>
            <a:off x="5356243" y="4284704"/>
            <a:ext cx="4366813" cy="877754"/>
            <a:chOff x="5356243" y="4284704"/>
            <a:chExt cx="4366813" cy="877754"/>
          </a:xfrm>
        </p:grpSpPr>
        <p:sp>
          <p:nvSpPr>
            <p:cNvPr id="70" name="Triangle 69"/>
            <p:cNvSpPr/>
            <p:nvPr/>
          </p:nvSpPr>
          <p:spPr>
            <a:xfrm rot="10800000">
              <a:off x="8567302" y="4947474"/>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797274" y="4479069"/>
              <a:ext cx="1925782" cy="584775"/>
              <a:chOff x="8999913" y="1417320"/>
              <a:chExt cx="1925782" cy="584775"/>
            </a:xfrm>
          </p:grpSpPr>
          <p:sp>
            <p:nvSpPr>
              <p:cNvPr id="56" name="Rectangle 55"/>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Head hidden by hood-like structure</a:t>
                </a:r>
                <a:endParaRPr lang="en-US" sz="1600" dirty="0">
                  <a:latin typeface="Arial" charset="0"/>
                  <a:ea typeface="Arial" charset="0"/>
                  <a:cs typeface="Arial" charset="0"/>
                </a:endParaRPr>
              </a:p>
            </p:txBody>
          </p:sp>
        </p:grpSp>
        <p:grpSp>
          <p:nvGrpSpPr>
            <p:cNvPr id="58" name="Group 57"/>
            <p:cNvGrpSpPr/>
            <p:nvPr/>
          </p:nvGrpSpPr>
          <p:grpSpPr>
            <a:xfrm>
              <a:off x="5529657" y="4485673"/>
              <a:ext cx="2087480" cy="584775"/>
              <a:chOff x="9830264" y="2193858"/>
              <a:chExt cx="2087480" cy="584775"/>
            </a:xfrm>
          </p:grpSpPr>
          <p:sp>
            <p:nvSpPr>
              <p:cNvPr id="59" name="Rectangle 58"/>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9830264" y="2193858"/>
                <a:ext cx="2087480"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Head free and exposed</a:t>
                </a:r>
                <a:endParaRPr lang="en-US" sz="1600" spc="-40" dirty="0">
                  <a:latin typeface="Arial" charset="0"/>
                  <a:ea typeface="Arial" charset="0"/>
                  <a:cs typeface="Arial" charset="0"/>
                </a:endParaRPr>
              </a:p>
            </p:txBody>
          </p:sp>
        </p:grpSp>
        <p:grpSp>
          <p:nvGrpSpPr>
            <p:cNvPr id="104" name="Group 103"/>
            <p:cNvGrpSpPr/>
            <p:nvPr/>
          </p:nvGrpSpPr>
          <p:grpSpPr>
            <a:xfrm>
              <a:off x="5356243" y="4284704"/>
              <a:ext cx="360000" cy="369332"/>
              <a:chOff x="6384969" y="1295851"/>
              <a:chExt cx="360000" cy="369332"/>
            </a:xfrm>
          </p:grpSpPr>
          <p:sp>
            <p:nvSpPr>
              <p:cNvPr id="105" name="Oval 104"/>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grpSp>
        <p:nvGrpSpPr>
          <p:cNvPr id="107" name="Group 106"/>
          <p:cNvGrpSpPr/>
          <p:nvPr/>
        </p:nvGrpSpPr>
        <p:grpSpPr>
          <a:xfrm>
            <a:off x="4656787" y="1898059"/>
            <a:ext cx="360000" cy="369332"/>
            <a:chOff x="6384969" y="1295851"/>
            <a:chExt cx="360000" cy="369332"/>
          </a:xfrm>
        </p:grpSpPr>
        <p:sp>
          <p:nvSpPr>
            <p:cNvPr id="108" name="Oval 107"/>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sp>
        <p:nvSpPr>
          <p:cNvPr id="75" name="Triangle 74"/>
          <p:cNvSpPr/>
          <p:nvPr/>
        </p:nvSpPr>
        <p:spPr>
          <a:xfrm rot="10800000">
            <a:off x="6418107" y="5753286"/>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5347454" y="5049901"/>
            <a:ext cx="2234758" cy="810877"/>
            <a:chOff x="5347454" y="5049901"/>
            <a:chExt cx="2234758" cy="810877"/>
          </a:xfrm>
        </p:grpSpPr>
        <p:grpSp>
          <p:nvGrpSpPr>
            <p:cNvPr id="72" name="Group 71"/>
            <p:cNvGrpSpPr/>
            <p:nvPr/>
          </p:nvGrpSpPr>
          <p:grpSpPr>
            <a:xfrm>
              <a:off x="5494732" y="5276003"/>
              <a:ext cx="2087480" cy="584775"/>
              <a:chOff x="9830264" y="2193858"/>
              <a:chExt cx="2087480" cy="584775"/>
            </a:xfrm>
          </p:grpSpPr>
          <p:sp>
            <p:nvSpPr>
              <p:cNvPr id="73" name="Rectangle 72"/>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9830264" y="2193858"/>
                <a:ext cx="2087480"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Front legs with strong spines for grasping</a:t>
                </a:r>
                <a:endParaRPr lang="en-US" sz="1600" spc="-40" dirty="0">
                  <a:latin typeface="Arial" charset="0"/>
                  <a:ea typeface="Arial" charset="0"/>
                  <a:cs typeface="Arial" charset="0"/>
                </a:endParaRPr>
              </a:p>
            </p:txBody>
          </p:sp>
        </p:grpSp>
        <p:grpSp>
          <p:nvGrpSpPr>
            <p:cNvPr id="110" name="Group 109"/>
            <p:cNvGrpSpPr/>
            <p:nvPr/>
          </p:nvGrpSpPr>
          <p:grpSpPr>
            <a:xfrm>
              <a:off x="5347454" y="5049901"/>
              <a:ext cx="360000" cy="369332"/>
              <a:chOff x="6384969" y="1295851"/>
              <a:chExt cx="360000" cy="369332"/>
            </a:xfrm>
          </p:grpSpPr>
          <p:sp>
            <p:nvSpPr>
              <p:cNvPr id="111" name="Oval 110"/>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grpSp>
        <p:nvGrpSpPr>
          <p:cNvPr id="113" name="Group 112"/>
          <p:cNvGrpSpPr/>
          <p:nvPr/>
        </p:nvGrpSpPr>
        <p:grpSpPr>
          <a:xfrm>
            <a:off x="3305471" y="1494272"/>
            <a:ext cx="360000" cy="369332"/>
            <a:chOff x="6384969" y="1295851"/>
            <a:chExt cx="360000" cy="369332"/>
          </a:xfrm>
        </p:grpSpPr>
        <p:sp>
          <p:nvSpPr>
            <p:cNvPr id="114" name="Oval 113"/>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nvGrpSpPr>
          <p:cNvPr id="154" name="Group 153"/>
          <p:cNvGrpSpPr/>
          <p:nvPr/>
        </p:nvGrpSpPr>
        <p:grpSpPr>
          <a:xfrm>
            <a:off x="6384969" y="1295851"/>
            <a:ext cx="4445822" cy="692267"/>
            <a:chOff x="6384969" y="1295851"/>
            <a:chExt cx="4445822" cy="692267"/>
          </a:xfrm>
        </p:grpSpPr>
        <p:grpSp>
          <p:nvGrpSpPr>
            <p:cNvPr id="16" name="Group 15"/>
            <p:cNvGrpSpPr/>
            <p:nvPr/>
          </p:nvGrpSpPr>
          <p:grpSpPr>
            <a:xfrm>
              <a:off x="6665130" y="1447791"/>
              <a:ext cx="1925782" cy="540327"/>
              <a:chOff x="8999913" y="1440873"/>
              <a:chExt cx="1925782" cy="540327"/>
            </a:xfrm>
          </p:grpSpPr>
          <p:sp>
            <p:nvSpPr>
              <p:cNvPr id="13" name="Rectangle 12"/>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99991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Two pairs of wings</a:t>
                </a:r>
                <a:endParaRPr lang="en-US" sz="1600" dirty="0">
                  <a:latin typeface="Arial" charset="0"/>
                  <a:ea typeface="Arial" charset="0"/>
                  <a:cs typeface="Arial" charset="0"/>
                </a:endParaRPr>
              </a:p>
            </p:txBody>
          </p:sp>
        </p:grpSp>
        <p:grpSp>
          <p:nvGrpSpPr>
            <p:cNvPr id="15" name="Group 14"/>
            <p:cNvGrpSpPr/>
            <p:nvPr/>
          </p:nvGrpSpPr>
          <p:grpSpPr>
            <a:xfrm>
              <a:off x="8849591" y="1447791"/>
              <a:ext cx="1981200" cy="540327"/>
              <a:chOff x="6871855" y="1440873"/>
              <a:chExt cx="1981200" cy="540327"/>
            </a:xfrm>
          </p:grpSpPr>
          <p:sp>
            <p:nvSpPr>
              <p:cNvPr id="11" name="Rectangle 10"/>
              <p:cNvSpPr/>
              <p:nvPr/>
            </p:nvSpPr>
            <p:spPr>
              <a:xfrm>
                <a:off x="68718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2727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One pair of wings</a:t>
                </a:r>
                <a:endParaRPr lang="en-US" sz="1600" dirty="0">
                  <a:latin typeface="Arial" charset="0"/>
                  <a:ea typeface="Arial" charset="0"/>
                  <a:cs typeface="Arial" charset="0"/>
                </a:endParaRPr>
              </a:p>
            </p:txBody>
          </p:sp>
        </p:grpSp>
        <p:grpSp>
          <p:nvGrpSpPr>
            <p:cNvPr id="82" name="Group 81"/>
            <p:cNvGrpSpPr/>
            <p:nvPr/>
          </p:nvGrpSpPr>
          <p:grpSpPr>
            <a:xfrm>
              <a:off x="6384969" y="1295851"/>
              <a:ext cx="360000" cy="369332"/>
              <a:chOff x="6384969" y="1295851"/>
              <a:chExt cx="360000" cy="369332"/>
            </a:xfrm>
          </p:grpSpPr>
          <p:sp>
            <p:nvSpPr>
              <p:cNvPr id="80" name="Oval 79"/>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grpSp>
        <p:nvGrpSpPr>
          <p:cNvPr id="83" name="Group 82"/>
          <p:cNvGrpSpPr/>
          <p:nvPr/>
        </p:nvGrpSpPr>
        <p:grpSpPr>
          <a:xfrm>
            <a:off x="3431935" y="3913285"/>
            <a:ext cx="360000" cy="369332"/>
            <a:chOff x="6384969" y="1295851"/>
            <a:chExt cx="360000" cy="369332"/>
          </a:xfrm>
        </p:grpSpPr>
        <p:sp>
          <p:nvSpPr>
            <p:cNvPr id="84" name="Oval 83"/>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cxnSp>
        <p:nvCxnSpPr>
          <p:cNvPr id="117" name="Straight Connector 116"/>
          <p:cNvCxnSpPr/>
          <p:nvPr/>
        </p:nvCxnSpPr>
        <p:spPr>
          <a:xfrm>
            <a:off x="8555986" y="170019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640456" y="2486241"/>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9777507" y="1990809"/>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550564" y="325324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687615" y="2757813"/>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4249512" y="1988118"/>
            <a:ext cx="360000" cy="369332"/>
            <a:chOff x="6384969" y="1295851"/>
            <a:chExt cx="360000" cy="369332"/>
          </a:xfrm>
        </p:grpSpPr>
        <p:sp>
          <p:nvSpPr>
            <p:cNvPr id="96" name="Oval 95"/>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nvGrpSpPr>
          <p:cNvPr id="159" name="Group 158"/>
          <p:cNvGrpSpPr/>
          <p:nvPr/>
        </p:nvGrpSpPr>
        <p:grpSpPr>
          <a:xfrm>
            <a:off x="6663052" y="2847599"/>
            <a:ext cx="4215136" cy="679145"/>
            <a:chOff x="6663052" y="2847599"/>
            <a:chExt cx="4215136" cy="679145"/>
          </a:xfrm>
        </p:grpSpPr>
        <p:sp>
          <p:nvSpPr>
            <p:cNvPr id="31" name="Rectangle 30"/>
            <p:cNvSpPr/>
            <p:nvPr/>
          </p:nvSpPr>
          <p:spPr>
            <a:xfrm>
              <a:off x="6663052" y="2965522"/>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820994" y="2941969"/>
              <a:ext cx="1618052" cy="584775"/>
            </a:xfrm>
            <a:prstGeom prst="rect">
              <a:avLst/>
            </a:prstGeom>
            <a:noFill/>
          </p:spPr>
          <p:txBody>
            <a:bodyPr wrap="square" rtlCol="0">
              <a:spAutoFit/>
            </a:bodyPr>
            <a:lstStyle/>
            <a:p>
              <a:pPr algn="ctr"/>
              <a:r>
                <a:rPr lang="en-US" sz="1600" dirty="0" smtClean="0">
                  <a:latin typeface="Arial" charset="0"/>
                  <a:ea typeface="Arial" charset="0"/>
                  <a:cs typeface="Arial" charset="0"/>
                </a:rPr>
                <a:t>Sucking mouthparts</a:t>
              </a:r>
              <a:endParaRPr lang="en-US" sz="1600" dirty="0">
                <a:latin typeface="Arial" charset="0"/>
                <a:ea typeface="Arial" charset="0"/>
                <a:cs typeface="Arial" charset="0"/>
              </a:endParaRPr>
            </a:p>
          </p:txBody>
        </p:sp>
        <p:grpSp>
          <p:nvGrpSpPr>
            <p:cNvPr id="33" name="Group 32"/>
            <p:cNvGrpSpPr/>
            <p:nvPr/>
          </p:nvGrpSpPr>
          <p:grpSpPr>
            <a:xfrm>
              <a:off x="8790708" y="2941969"/>
              <a:ext cx="2087480" cy="584775"/>
              <a:chOff x="9880368" y="2193858"/>
              <a:chExt cx="2087480" cy="584775"/>
            </a:xfrm>
          </p:grpSpPr>
          <p:sp>
            <p:nvSpPr>
              <p:cNvPr id="34" name="Rectangle 33"/>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880368" y="2193858"/>
                <a:ext cx="2087480" cy="584775"/>
              </a:xfrm>
              <a:prstGeom prst="rect">
                <a:avLst/>
              </a:prstGeom>
              <a:noFill/>
            </p:spPr>
            <p:txBody>
              <a:bodyPr wrap="square" rtlCol="0">
                <a:spAutoFit/>
              </a:bodyPr>
              <a:lstStyle/>
              <a:p>
                <a:pPr algn="ctr"/>
                <a:r>
                  <a:rPr lang="en-US" sz="1600" dirty="0" smtClean="0">
                    <a:latin typeface="Arial" charset="0"/>
                    <a:ea typeface="Arial" charset="0"/>
                    <a:cs typeface="Arial" charset="0"/>
                  </a:rPr>
                  <a:t>Chewing </a:t>
                </a:r>
              </a:p>
              <a:p>
                <a:pPr algn="ctr"/>
                <a:r>
                  <a:rPr lang="en-US" sz="1600" dirty="0" smtClean="0">
                    <a:latin typeface="Arial" charset="0"/>
                    <a:ea typeface="Arial" charset="0"/>
                    <a:cs typeface="Arial" charset="0"/>
                  </a:rPr>
                  <a:t>mouthparts</a:t>
                </a:r>
                <a:endParaRPr lang="en-US" sz="1600" dirty="0">
                  <a:latin typeface="Arial" charset="0"/>
                  <a:ea typeface="Arial" charset="0"/>
                  <a:cs typeface="Arial" charset="0"/>
                </a:endParaRPr>
              </a:p>
            </p:txBody>
          </p:sp>
        </p:grpSp>
        <p:grpSp>
          <p:nvGrpSpPr>
            <p:cNvPr id="92" name="Group 91"/>
            <p:cNvGrpSpPr/>
            <p:nvPr/>
          </p:nvGrpSpPr>
          <p:grpSpPr>
            <a:xfrm>
              <a:off x="8669591" y="2847599"/>
              <a:ext cx="360000" cy="369332"/>
              <a:chOff x="6384969" y="1295851"/>
              <a:chExt cx="360000" cy="369332"/>
            </a:xfrm>
          </p:grpSpPr>
          <p:sp>
            <p:nvSpPr>
              <p:cNvPr id="93" name="Oval 92"/>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grpSp>
        <p:nvGrpSpPr>
          <p:cNvPr id="157" name="Group 156"/>
          <p:cNvGrpSpPr/>
          <p:nvPr/>
        </p:nvGrpSpPr>
        <p:grpSpPr>
          <a:xfrm>
            <a:off x="7607130" y="3541765"/>
            <a:ext cx="4308873" cy="871502"/>
            <a:chOff x="7607130" y="3541765"/>
            <a:chExt cx="4308873" cy="871502"/>
          </a:xfrm>
        </p:grpSpPr>
        <p:sp>
          <p:nvSpPr>
            <p:cNvPr id="43" name="Triangle 42"/>
            <p:cNvSpPr/>
            <p:nvPr/>
          </p:nvSpPr>
          <p:spPr>
            <a:xfrm rot="10800000">
              <a:off x="10780330" y="4198283"/>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916391" y="3735090"/>
              <a:ext cx="1999612" cy="584775"/>
              <a:chOff x="8971803" y="1417320"/>
              <a:chExt cx="1999612" cy="584775"/>
            </a:xfrm>
          </p:grpSpPr>
          <p:sp>
            <p:nvSpPr>
              <p:cNvPr id="45" name="Rectangle 44"/>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971803" y="1417320"/>
                <a:ext cx="1999612" cy="584775"/>
              </a:xfrm>
              <a:prstGeom prst="rect">
                <a:avLst/>
              </a:prstGeom>
              <a:noFill/>
            </p:spPr>
            <p:txBody>
              <a:bodyPr wrap="square" rtlCol="0">
                <a:spAutoFit/>
              </a:bodyPr>
              <a:lstStyle/>
              <a:p>
                <a:r>
                  <a:rPr lang="en-US" sz="1600" spc="-100" dirty="0" smtClean="0">
                    <a:latin typeface="Arial" charset="0"/>
                    <a:ea typeface="Arial" charset="0"/>
                    <a:cs typeface="Arial" charset="0"/>
                  </a:rPr>
                  <a:t>Wings rigid &amp; meet in straight line down back</a:t>
                </a:r>
                <a:endParaRPr lang="en-US" sz="1600" spc="-100" dirty="0">
                  <a:latin typeface="Arial" charset="0"/>
                  <a:ea typeface="Arial" charset="0"/>
                  <a:cs typeface="Arial" charset="0"/>
                </a:endParaRPr>
              </a:p>
            </p:txBody>
          </p:sp>
        </p:grpSp>
        <p:grpSp>
          <p:nvGrpSpPr>
            <p:cNvPr id="47" name="Group 46"/>
            <p:cNvGrpSpPr/>
            <p:nvPr/>
          </p:nvGrpSpPr>
          <p:grpSpPr>
            <a:xfrm>
              <a:off x="7778224" y="3747326"/>
              <a:ext cx="2302917" cy="540327"/>
              <a:chOff x="9931631" y="2217411"/>
              <a:chExt cx="2302917" cy="540327"/>
            </a:xfrm>
          </p:grpSpPr>
          <p:sp>
            <p:nvSpPr>
              <p:cNvPr id="48" name="Rectangle 47"/>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47068" y="2304041"/>
                <a:ext cx="2087480" cy="338554"/>
              </a:xfrm>
              <a:prstGeom prst="rect">
                <a:avLst/>
              </a:prstGeom>
              <a:noFill/>
            </p:spPr>
            <p:txBody>
              <a:bodyPr wrap="square" rtlCol="0">
                <a:spAutoFit/>
              </a:bodyPr>
              <a:lstStyle/>
              <a:p>
                <a:r>
                  <a:rPr lang="en-US" sz="1600" spc="-40" dirty="0" smtClean="0">
                    <a:latin typeface="Arial" charset="0"/>
                    <a:ea typeface="Arial" charset="0"/>
                    <a:cs typeface="Arial" charset="0"/>
                  </a:rPr>
                  <a:t>Wings not rigid</a:t>
                </a:r>
                <a:endParaRPr lang="en-US" sz="1600" spc="-40" dirty="0">
                  <a:latin typeface="Arial" charset="0"/>
                  <a:ea typeface="Arial" charset="0"/>
                  <a:cs typeface="Arial" charset="0"/>
                </a:endParaRPr>
              </a:p>
            </p:txBody>
          </p:sp>
        </p:grpSp>
        <p:grpSp>
          <p:nvGrpSpPr>
            <p:cNvPr id="98" name="Group 97"/>
            <p:cNvGrpSpPr/>
            <p:nvPr/>
          </p:nvGrpSpPr>
          <p:grpSpPr>
            <a:xfrm>
              <a:off x="7607130" y="3541765"/>
              <a:ext cx="360000" cy="369332"/>
              <a:chOff x="6384969" y="1295851"/>
              <a:chExt cx="360000" cy="369332"/>
            </a:xfrm>
          </p:grpSpPr>
          <p:sp>
            <p:nvSpPr>
              <p:cNvPr id="99" name="Oval 98"/>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grpSp>
        <p:nvGrpSpPr>
          <p:cNvPr id="101" name="Group 100"/>
          <p:cNvGrpSpPr/>
          <p:nvPr/>
        </p:nvGrpSpPr>
        <p:grpSpPr>
          <a:xfrm>
            <a:off x="2797144" y="4429673"/>
            <a:ext cx="360000" cy="369332"/>
            <a:chOff x="6384969" y="1295851"/>
            <a:chExt cx="360000" cy="369332"/>
          </a:xfrm>
        </p:grpSpPr>
        <p:sp>
          <p:nvSpPr>
            <p:cNvPr id="102" name="Oval 101"/>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cxnSp>
        <p:nvCxnSpPr>
          <p:cNvPr id="127" name="Straight Connector 126"/>
          <p:cNvCxnSpPr/>
          <p:nvPr/>
        </p:nvCxnSpPr>
        <p:spPr>
          <a:xfrm>
            <a:off x="9661524" y="4000788"/>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9798575" y="3505356"/>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16782" y="4794010"/>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653833" y="4390785"/>
            <a:ext cx="0" cy="403225"/>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643458" y="4390785"/>
            <a:ext cx="1018705" cy="24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8669591" y="4284060"/>
            <a:ext cx="0" cy="1224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6547028" y="5049299"/>
            <a:ext cx="0" cy="252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387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par>
                                <p:cTn id="12" presetID="22" presetClass="entr" presetSubtype="1" fill="hold" nodeType="with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wipe(up)">
                                      <p:cBhvr>
                                        <p:cTn id="14" dur="1000"/>
                                        <p:tgtEl>
                                          <p:spTgt spid="117"/>
                                        </p:tgtEl>
                                      </p:cBhvr>
                                    </p:animEffect>
                                  </p:childTnLst>
                                </p:cTn>
                              </p:par>
                            </p:childTnLst>
                          </p:cTn>
                        </p:par>
                        <p:par>
                          <p:cTn id="15" fill="hold">
                            <p:stCondLst>
                              <p:cond delay="6000"/>
                            </p:stCondLst>
                            <p:childTnLst>
                              <p:par>
                                <p:cTn id="16" presetID="6" presetClass="emph" presetSubtype="0" repeatCount="3000" accel="50000" decel="50000" autoRev="1" fill="hold" nodeType="afterEffect">
                                  <p:stCondLst>
                                    <p:cond delay="0"/>
                                  </p:stCondLst>
                                  <p:childTnLst>
                                    <p:animScale>
                                      <p:cBhvr>
                                        <p:cTn id="17" dur="500" fill="hold"/>
                                        <p:tgtEl>
                                          <p:spTgt spid="83"/>
                                        </p:tgtEl>
                                      </p:cBhvr>
                                      <p:by x="150000" y="150000"/>
                                    </p:animScale>
                                  </p:childTnLst>
                                </p:cTn>
                              </p:par>
                            </p:childTnLst>
                          </p:cTn>
                        </p:par>
                        <p:par>
                          <p:cTn id="18" fill="hold">
                            <p:stCondLst>
                              <p:cond delay="9000"/>
                            </p:stCondLst>
                            <p:childTnLst>
                              <p:par>
                                <p:cTn id="19" presetID="22" presetClass="entr" presetSubtype="1" fill="hold" nodeType="afterEffect">
                                  <p:stCondLst>
                                    <p:cond delay="2000"/>
                                  </p:stCondLst>
                                  <p:childTnLst>
                                    <p:set>
                                      <p:cBhvr>
                                        <p:cTn id="20" dur="1" fill="hold">
                                          <p:stCondLst>
                                            <p:cond delay="0"/>
                                          </p:stCondLst>
                                        </p:cTn>
                                        <p:tgtEl>
                                          <p:spTgt spid="124"/>
                                        </p:tgtEl>
                                        <p:attrNameLst>
                                          <p:attrName>style.visibility</p:attrName>
                                        </p:attrNameLst>
                                      </p:cBhvr>
                                      <p:to>
                                        <p:strVal val="visible"/>
                                      </p:to>
                                    </p:set>
                                    <p:animEffect transition="in" filter="wipe(up)">
                                      <p:cBhvr>
                                        <p:cTn id="21" dur="1000"/>
                                        <p:tgtEl>
                                          <p:spTgt spid="124"/>
                                        </p:tgtEl>
                                      </p:cBhvr>
                                    </p:animEffect>
                                  </p:childTnLst>
                                </p:cTn>
                              </p:par>
                            </p:childTnLst>
                          </p:cTn>
                        </p:par>
                        <p:par>
                          <p:cTn id="22" fill="hold">
                            <p:stCondLst>
                              <p:cond delay="12000"/>
                            </p:stCondLst>
                            <p:childTnLst>
                              <p:par>
                                <p:cTn id="23" presetID="22" presetClass="entr" presetSubtype="1"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wipe(up)">
                                      <p:cBhvr>
                                        <p:cTn id="25" dur="1000"/>
                                        <p:tgtEl>
                                          <p:spTgt spid="122"/>
                                        </p:tgtEl>
                                      </p:cBhvr>
                                    </p:animEffect>
                                  </p:childTnLst>
                                </p:cTn>
                              </p:par>
                            </p:childTnLst>
                          </p:cTn>
                        </p:par>
                        <p:par>
                          <p:cTn id="26" fill="hold">
                            <p:stCondLst>
                              <p:cond delay="13000"/>
                            </p:stCondLst>
                            <p:childTnLst>
                              <p:par>
                                <p:cTn id="27" presetID="10" presetClass="entr" presetSubtype="0" fill="hold" nodeType="afterEffect">
                                  <p:stCondLst>
                                    <p:cond delay="1000"/>
                                  </p:stCondLst>
                                  <p:childTnLst>
                                    <p:set>
                                      <p:cBhvr>
                                        <p:cTn id="28" dur="1" fill="hold">
                                          <p:stCondLst>
                                            <p:cond delay="0"/>
                                          </p:stCondLst>
                                        </p:cTn>
                                        <p:tgtEl>
                                          <p:spTgt spid="155"/>
                                        </p:tgtEl>
                                        <p:attrNameLst>
                                          <p:attrName>style.visibility</p:attrName>
                                        </p:attrNameLst>
                                      </p:cBhvr>
                                      <p:to>
                                        <p:strVal val="visible"/>
                                      </p:to>
                                    </p:set>
                                    <p:animEffect transition="in" filter="fade">
                                      <p:cBhvr>
                                        <p:cTn id="29" dur="1000"/>
                                        <p:tgtEl>
                                          <p:spTgt spid="155"/>
                                        </p:tgtEl>
                                      </p:cBhvr>
                                    </p:animEffect>
                                  </p:childTnLst>
                                </p:cTn>
                              </p:par>
                            </p:childTnLst>
                          </p:cTn>
                        </p:par>
                        <p:par>
                          <p:cTn id="30" fill="hold">
                            <p:stCondLst>
                              <p:cond delay="15000"/>
                            </p:stCondLst>
                            <p:childTnLst>
                              <p:par>
                                <p:cTn id="31" presetID="10" presetClass="entr" presetSubtype="0" fill="hold" nodeType="afterEffect">
                                  <p:stCondLst>
                                    <p:cond delay="100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childTnLst>
                                </p:cTn>
                              </p:par>
                            </p:childTnLst>
                          </p:cTn>
                        </p:par>
                        <p:par>
                          <p:cTn id="34" fill="hold">
                            <p:stCondLst>
                              <p:cond delay="17000"/>
                            </p:stCondLst>
                            <p:childTnLst>
                              <p:par>
                                <p:cTn id="35" presetID="6" presetClass="emph" presetSubtype="0" repeatCount="3000" accel="50000" decel="50000" autoRev="1" fill="hold" nodeType="afterEffect">
                                  <p:stCondLst>
                                    <p:cond delay="1000"/>
                                  </p:stCondLst>
                                  <p:childTnLst>
                                    <p:animScale>
                                      <p:cBhvr>
                                        <p:cTn id="36" dur="500" fill="hold"/>
                                        <p:tgtEl>
                                          <p:spTgt spid="89"/>
                                        </p:tgtEl>
                                      </p:cBhvr>
                                      <p:by x="150000" y="150000"/>
                                    </p:animScale>
                                  </p:childTnLst>
                                </p:cTn>
                              </p:par>
                            </p:childTnLst>
                          </p:cTn>
                        </p:par>
                        <p:par>
                          <p:cTn id="37" fill="hold">
                            <p:stCondLst>
                              <p:cond delay="21000"/>
                            </p:stCondLst>
                            <p:childTnLst>
                              <p:par>
                                <p:cTn id="38" presetID="22" presetClass="entr" presetSubtype="1" fill="hold" nodeType="afterEffect">
                                  <p:stCondLst>
                                    <p:cond delay="2000"/>
                                  </p:stCondLst>
                                  <p:childTnLst>
                                    <p:set>
                                      <p:cBhvr>
                                        <p:cTn id="39" dur="1" fill="hold">
                                          <p:stCondLst>
                                            <p:cond delay="0"/>
                                          </p:stCondLst>
                                        </p:cTn>
                                        <p:tgtEl>
                                          <p:spTgt spid="126"/>
                                        </p:tgtEl>
                                        <p:attrNameLst>
                                          <p:attrName>style.visibility</p:attrName>
                                        </p:attrNameLst>
                                      </p:cBhvr>
                                      <p:to>
                                        <p:strVal val="visible"/>
                                      </p:to>
                                    </p:set>
                                    <p:animEffect transition="in" filter="wipe(up)">
                                      <p:cBhvr>
                                        <p:cTn id="40" dur="1000"/>
                                        <p:tgtEl>
                                          <p:spTgt spid="126"/>
                                        </p:tgtEl>
                                      </p:cBhvr>
                                    </p:animEffect>
                                  </p:childTnLst>
                                </p:cTn>
                              </p:par>
                            </p:childTnLst>
                          </p:cTn>
                        </p:par>
                        <p:par>
                          <p:cTn id="41" fill="hold">
                            <p:stCondLst>
                              <p:cond delay="24000"/>
                            </p:stCondLst>
                            <p:childTnLst>
                              <p:par>
                                <p:cTn id="42" presetID="22" presetClass="entr" presetSubtype="1"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wipe(up)">
                                      <p:cBhvr>
                                        <p:cTn id="44" dur="1000"/>
                                        <p:tgtEl>
                                          <p:spTgt spid="125"/>
                                        </p:tgtEl>
                                      </p:cBhvr>
                                    </p:animEffect>
                                  </p:childTnLst>
                                </p:cTn>
                              </p:par>
                            </p:childTnLst>
                          </p:cTn>
                        </p:par>
                        <p:par>
                          <p:cTn id="45" fill="hold">
                            <p:stCondLst>
                              <p:cond delay="25000"/>
                            </p:stCondLst>
                            <p:childTnLst>
                              <p:par>
                                <p:cTn id="46" presetID="10" presetClass="entr" presetSubtype="0" fill="hold" nodeType="afterEffect">
                                  <p:stCondLst>
                                    <p:cond delay="1000"/>
                                  </p:stCondLst>
                                  <p:childTnLst>
                                    <p:set>
                                      <p:cBhvr>
                                        <p:cTn id="47" dur="1" fill="hold">
                                          <p:stCondLst>
                                            <p:cond delay="0"/>
                                          </p:stCondLst>
                                        </p:cTn>
                                        <p:tgtEl>
                                          <p:spTgt spid="159"/>
                                        </p:tgtEl>
                                        <p:attrNameLst>
                                          <p:attrName>style.visibility</p:attrName>
                                        </p:attrNameLst>
                                      </p:cBhvr>
                                      <p:to>
                                        <p:strVal val="visible"/>
                                      </p:to>
                                    </p:set>
                                    <p:animEffect transition="in" filter="fade">
                                      <p:cBhvr>
                                        <p:cTn id="48" dur="1000"/>
                                        <p:tgtEl>
                                          <p:spTgt spid="159"/>
                                        </p:tgtEl>
                                      </p:cBhvr>
                                    </p:animEffect>
                                  </p:childTnLst>
                                </p:cTn>
                              </p:par>
                            </p:childTnLst>
                          </p:cTn>
                        </p:par>
                        <p:par>
                          <p:cTn id="49" fill="hold">
                            <p:stCondLst>
                              <p:cond delay="27000"/>
                            </p:stCondLst>
                            <p:childTnLst>
                              <p:par>
                                <p:cTn id="50" presetID="10" presetClass="entr" presetSubtype="0" fill="hold" nodeType="afterEffect">
                                  <p:stCondLst>
                                    <p:cond delay="100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1000"/>
                                        <p:tgtEl>
                                          <p:spTgt spid="95"/>
                                        </p:tgtEl>
                                      </p:cBhvr>
                                    </p:animEffect>
                                  </p:childTnLst>
                                </p:cTn>
                              </p:par>
                            </p:childTnLst>
                          </p:cTn>
                        </p:par>
                        <p:par>
                          <p:cTn id="53" fill="hold">
                            <p:stCondLst>
                              <p:cond delay="29000"/>
                            </p:stCondLst>
                            <p:childTnLst>
                              <p:par>
                                <p:cTn id="54" presetID="6" presetClass="emph" presetSubtype="0" repeatCount="3000" accel="50000" decel="50000" autoRev="1" fill="hold" nodeType="afterEffect">
                                  <p:stCondLst>
                                    <p:cond delay="1000"/>
                                  </p:stCondLst>
                                  <p:childTnLst>
                                    <p:animScale>
                                      <p:cBhvr>
                                        <p:cTn id="55" dur="500" fill="hold"/>
                                        <p:tgtEl>
                                          <p:spTgt spid="95"/>
                                        </p:tgtEl>
                                      </p:cBhvr>
                                      <p:by x="150000" y="150000"/>
                                    </p:animScale>
                                  </p:childTnLst>
                                </p:cTn>
                              </p:par>
                            </p:childTnLst>
                          </p:cTn>
                        </p:par>
                        <p:par>
                          <p:cTn id="56" fill="hold">
                            <p:stCondLst>
                              <p:cond delay="33000"/>
                            </p:stCondLst>
                            <p:childTnLst>
                              <p:par>
                                <p:cTn id="57" presetID="22" presetClass="entr" presetSubtype="1" fill="hold" nodeType="afterEffect">
                                  <p:stCondLst>
                                    <p:cond delay="2000"/>
                                  </p:stCondLst>
                                  <p:childTnLst>
                                    <p:set>
                                      <p:cBhvr>
                                        <p:cTn id="58" dur="1" fill="hold">
                                          <p:stCondLst>
                                            <p:cond delay="0"/>
                                          </p:stCondLst>
                                        </p:cTn>
                                        <p:tgtEl>
                                          <p:spTgt spid="128"/>
                                        </p:tgtEl>
                                        <p:attrNameLst>
                                          <p:attrName>style.visibility</p:attrName>
                                        </p:attrNameLst>
                                      </p:cBhvr>
                                      <p:to>
                                        <p:strVal val="visible"/>
                                      </p:to>
                                    </p:set>
                                    <p:animEffect transition="in" filter="wipe(up)">
                                      <p:cBhvr>
                                        <p:cTn id="59" dur="1000"/>
                                        <p:tgtEl>
                                          <p:spTgt spid="128"/>
                                        </p:tgtEl>
                                      </p:cBhvr>
                                    </p:animEffect>
                                  </p:childTnLst>
                                </p:cTn>
                              </p:par>
                            </p:childTnLst>
                          </p:cTn>
                        </p:par>
                        <p:par>
                          <p:cTn id="60" fill="hold">
                            <p:stCondLst>
                              <p:cond delay="36000"/>
                            </p:stCondLst>
                            <p:childTnLst>
                              <p:par>
                                <p:cTn id="61" presetID="22" presetClass="entr" presetSubtype="1"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ipe(up)">
                                      <p:cBhvr>
                                        <p:cTn id="63" dur="1000"/>
                                        <p:tgtEl>
                                          <p:spTgt spid="127"/>
                                        </p:tgtEl>
                                      </p:cBhvr>
                                    </p:animEffect>
                                  </p:childTnLst>
                                </p:cTn>
                              </p:par>
                            </p:childTnLst>
                          </p:cTn>
                        </p:par>
                        <p:par>
                          <p:cTn id="64" fill="hold">
                            <p:stCondLst>
                              <p:cond delay="37000"/>
                            </p:stCondLst>
                            <p:childTnLst>
                              <p:par>
                                <p:cTn id="65" presetID="10" presetClass="entr" presetSubtype="0" fill="hold" nodeType="afterEffect">
                                  <p:stCondLst>
                                    <p:cond delay="1000"/>
                                  </p:stCondLst>
                                  <p:childTnLst>
                                    <p:set>
                                      <p:cBhvr>
                                        <p:cTn id="66" dur="1" fill="hold">
                                          <p:stCondLst>
                                            <p:cond delay="0"/>
                                          </p:stCondLst>
                                        </p:cTn>
                                        <p:tgtEl>
                                          <p:spTgt spid="157"/>
                                        </p:tgtEl>
                                        <p:attrNameLst>
                                          <p:attrName>style.visibility</p:attrName>
                                        </p:attrNameLst>
                                      </p:cBhvr>
                                      <p:to>
                                        <p:strVal val="visible"/>
                                      </p:to>
                                    </p:set>
                                    <p:animEffect transition="in" filter="fade">
                                      <p:cBhvr>
                                        <p:cTn id="67" dur="1000"/>
                                        <p:tgtEl>
                                          <p:spTgt spid="157"/>
                                        </p:tgtEl>
                                      </p:cBhvr>
                                    </p:animEffect>
                                  </p:childTnLst>
                                </p:cTn>
                              </p:par>
                              <p:par>
                                <p:cTn id="68" presetID="10"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1000"/>
                                        <p:tgtEl>
                                          <p:spTgt spid="101"/>
                                        </p:tgtEl>
                                      </p:cBhvr>
                                    </p:animEffect>
                                  </p:childTnLst>
                                </p:cTn>
                              </p:par>
                            </p:childTnLst>
                          </p:cTn>
                        </p:par>
                        <p:par>
                          <p:cTn id="71" fill="hold">
                            <p:stCondLst>
                              <p:cond delay="39000"/>
                            </p:stCondLst>
                            <p:childTnLst>
                              <p:par>
                                <p:cTn id="72" presetID="6" presetClass="emph" presetSubtype="0" repeatCount="3000" accel="50000" decel="50000" autoRev="1" fill="hold" nodeType="afterEffect">
                                  <p:stCondLst>
                                    <p:cond delay="1000"/>
                                  </p:stCondLst>
                                  <p:childTnLst>
                                    <p:animScale>
                                      <p:cBhvr>
                                        <p:cTn id="73" dur="500" fill="hold"/>
                                        <p:tgtEl>
                                          <p:spTgt spid="101"/>
                                        </p:tgtEl>
                                      </p:cBhvr>
                                      <p:by x="150000" y="150000"/>
                                    </p:animScale>
                                  </p:childTnLst>
                                </p:cTn>
                              </p:par>
                            </p:childTnLst>
                          </p:cTn>
                        </p:par>
                        <p:par>
                          <p:cTn id="74" fill="hold">
                            <p:stCondLst>
                              <p:cond delay="43000"/>
                            </p:stCondLst>
                            <p:childTnLst>
                              <p:par>
                                <p:cTn id="75" presetID="10" presetClass="entr" presetSubtype="0" fill="hold" nodeType="afterEffect">
                                  <p:stCondLst>
                                    <p:cond delay="2000"/>
                                  </p:stCondLst>
                                  <p:childTnLst>
                                    <p:set>
                                      <p:cBhvr>
                                        <p:cTn id="76" dur="1" fill="hold">
                                          <p:stCondLst>
                                            <p:cond delay="0"/>
                                          </p:stCondLst>
                                        </p:cTn>
                                        <p:tgtEl>
                                          <p:spTgt spid="158"/>
                                        </p:tgtEl>
                                        <p:attrNameLst>
                                          <p:attrName>style.visibility</p:attrName>
                                        </p:attrNameLst>
                                      </p:cBhvr>
                                      <p:to>
                                        <p:strVal val="visible"/>
                                      </p:to>
                                    </p:set>
                                    <p:animEffect transition="in" filter="fade">
                                      <p:cBhvr>
                                        <p:cTn id="77" dur="1000"/>
                                        <p:tgtEl>
                                          <p:spTgt spid="158"/>
                                        </p:tgtEl>
                                      </p:cBhvr>
                                    </p:animEffect>
                                  </p:childTnLst>
                                </p:cTn>
                              </p:par>
                            </p:childTnLst>
                          </p:cTn>
                        </p:par>
                        <p:par>
                          <p:cTn id="78" fill="hold">
                            <p:stCondLst>
                              <p:cond delay="46000"/>
                            </p:stCondLst>
                            <p:childTnLst>
                              <p:par>
                                <p:cTn id="79" presetID="22" presetClass="entr" presetSubtype="1" fill="hold" nodeType="afterEffect">
                                  <p:stCondLst>
                                    <p:cond delay="2000"/>
                                  </p:stCondLst>
                                  <p:childTnLst>
                                    <p:set>
                                      <p:cBhvr>
                                        <p:cTn id="80" dur="1" fill="hold">
                                          <p:stCondLst>
                                            <p:cond delay="0"/>
                                          </p:stCondLst>
                                        </p:cTn>
                                        <p:tgtEl>
                                          <p:spTgt spid="134"/>
                                        </p:tgtEl>
                                        <p:attrNameLst>
                                          <p:attrName>style.visibility</p:attrName>
                                        </p:attrNameLst>
                                      </p:cBhvr>
                                      <p:to>
                                        <p:strVal val="visible"/>
                                      </p:to>
                                    </p:set>
                                    <p:animEffect transition="in" filter="wipe(up)">
                                      <p:cBhvr>
                                        <p:cTn id="81" dur="1000"/>
                                        <p:tgtEl>
                                          <p:spTgt spid="134"/>
                                        </p:tgtEl>
                                      </p:cBhvr>
                                    </p:animEffect>
                                  </p:childTnLst>
                                </p:cTn>
                              </p:par>
                            </p:childTnLst>
                          </p:cTn>
                        </p:par>
                        <p:par>
                          <p:cTn id="82" fill="hold">
                            <p:stCondLst>
                              <p:cond delay="49000"/>
                            </p:stCondLst>
                            <p:childTnLst>
                              <p:par>
                                <p:cTn id="83" presetID="22" presetClass="entr" presetSubtype="2" fill="hold"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wipe(right)">
                                      <p:cBhvr>
                                        <p:cTn id="85" dur="1000"/>
                                        <p:tgtEl>
                                          <p:spTgt spid="131"/>
                                        </p:tgtEl>
                                      </p:cBhvr>
                                    </p:animEffect>
                                  </p:childTnLst>
                                </p:cTn>
                              </p:par>
                            </p:childTnLst>
                          </p:cTn>
                        </p:par>
                        <p:par>
                          <p:cTn id="86" fill="hold">
                            <p:stCondLst>
                              <p:cond delay="50000"/>
                            </p:stCondLst>
                            <p:childTnLst>
                              <p:par>
                                <p:cTn id="87" presetID="22" presetClass="entr" presetSubtype="1" fill="hold" nodeType="after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wipe(up)">
                                      <p:cBhvr>
                                        <p:cTn id="89" dur="1000"/>
                                        <p:tgtEl>
                                          <p:spTgt spid="130"/>
                                        </p:tgtEl>
                                      </p:cBhvr>
                                    </p:animEffect>
                                  </p:childTnLst>
                                </p:cTn>
                              </p:par>
                            </p:childTnLst>
                          </p:cTn>
                        </p:par>
                        <p:par>
                          <p:cTn id="90" fill="hold">
                            <p:stCondLst>
                              <p:cond delay="51000"/>
                            </p:stCondLst>
                            <p:childTnLst>
                              <p:par>
                                <p:cTn id="91" presetID="22" presetClass="entr" presetSubtype="1" fill="hold" nodeType="afterEffect">
                                  <p:stCondLst>
                                    <p:cond delay="0"/>
                                  </p:stCondLst>
                                  <p:childTnLst>
                                    <p:set>
                                      <p:cBhvr>
                                        <p:cTn id="92" dur="1" fill="hold">
                                          <p:stCondLst>
                                            <p:cond delay="0"/>
                                          </p:stCondLst>
                                        </p:cTn>
                                        <p:tgtEl>
                                          <p:spTgt spid="129"/>
                                        </p:tgtEl>
                                        <p:attrNameLst>
                                          <p:attrName>style.visibility</p:attrName>
                                        </p:attrNameLst>
                                      </p:cBhvr>
                                      <p:to>
                                        <p:strVal val="visible"/>
                                      </p:to>
                                    </p:set>
                                    <p:animEffect transition="in" filter="wipe(up)">
                                      <p:cBhvr>
                                        <p:cTn id="93" dur="1000"/>
                                        <p:tgtEl>
                                          <p:spTgt spid="129"/>
                                        </p:tgtEl>
                                      </p:cBhvr>
                                    </p:animEffect>
                                  </p:childTnLst>
                                </p:cTn>
                              </p:par>
                            </p:childTnLst>
                          </p:cTn>
                        </p:par>
                        <p:par>
                          <p:cTn id="94" fill="hold">
                            <p:stCondLst>
                              <p:cond delay="52000"/>
                            </p:stCondLst>
                            <p:childTnLst>
                              <p:par>
                                <p:cTn id="95" presetID="10" presetClass="entr" presetSubtype="0" fill="hold" nodeType="afterEffect">
                                  <p:stCondLst>
                                    <p:cond delay="1000"/>
                                  </p:stCondLst>
                                  <p:childTnLst>
                                    <p:set>
                                      <p:cBhvr>
                                        <p:cTn id="96" dur="1" fill="hold">
                                          <p:stCondLst>
                                            <p:cond delay="0"/>
                                          </p:stCondLst>
                                        </p:cTn>
                                        <p:tgtEl>
                                          <p:spTgt spid="160"/>
                                        </p:tgtEl>
                                        <p:attrNameLst>
                                          <p:attrName>style.visibility</p:attrName>
                                        </p:attrNameLst>
                                      </p:cBhvr>
                                      <p:to>
                                        <p:strVal val="visible"/>
                                      </p:to>
                                    </p:set>
                                    <p:animEffect transition="in" filter="fade">
                                      <p:cBhvr>
                                        <p:cTn id="97" dur="1000"/>
                                        <p:tgtEl>
                                          <p:spTgt spid="160"/>
                                        </p:tgtEl>
                                      </p:cBhvr>
                                    </p:animEffect>
                                  </p:childTnLst>
                                </p:cTn>
                              </p:par>
                            </p:childTnLst>
                          </p:cTn>
                        </p:par>
                        <p:par>
                          <p:cTn id="98" fill="hold">
                            <p:stCondLst>
                              <p:cond delay="54000"/>
                            </p:stCondLst>
                            <p:childTnLst>
                              <p:par>
                                <p:cTn id="99" presetID="10" presetClass="entr" presetSubtype="0" fill="hold" nodeType="afterEffect">
                                  <p:stCondLst>
                                    <p:cond delay="1000"/>
                                  </p:stCondLst>
                                  <p:childTnLst>
                                    <p:set>
                                      <p:cBhvr>
                                        <p:cTn id="100" dur="1" fill="hold">
                                          <p:stCondLst>
                                            <p:cond delay="0"/>
                                          </p:stCondLst>
                                        </p:cTn>
                                        <p:tgtEl>
                                          <p:spTgt spid="107"/>
                                        </p:tgtEl>
                                        <p:attrNameLst>
                                          <p:attrName>style.visibility</p:attrName>
                                        </p:attrNameLst>
                                      </p:cBhvr>
                                      <p:to>
                                        <p:strVal val="visible"/>
                                      </p:to>
                                    </p:set>
                                    <p:animEffect transition="in" filter="fade">
                                      <p:cBhvr>
                                        <p:cTn id="101" dur="1000"/>
                                        <p:tgtEl>
                                          <p:spTgt spid="107"/>
                                        </p:tgtEl>
                                      </p:cBhvr>
                                    </p:animEffect>
                                  </p:childTnLst>
                                </p:cTn>
                              </p:par>
                            </p:childTnLst>
                          </p:cTn>
                        </p:par>
                        <p:par>
                          <p:cTn id="102" fill="hold">
                            <p:stCondLst>
                              <p:cond delay="56000"/>
                            </p:stCondLst>
                            <p:childTnLst>
                              <p:par>
                                <p:cTn id="103" presetID="6" presetClass="emph" presetSubtype="0" repeatCount="3000" accel="50000" decel="50000" autoRev="1" fill="hold" nodeType="afterEffect">
                                  <p:stCondLst>
                                    <p:cond delay="1000"/>
                                  </p:stCondLst>
                                  <p:childTnLst>
                                    <p:animScale>
                                      <p:cBhvr>
                                        <p:cTn id="104" dur="500" fill="hold"/>
                                        <p:tgtEl>
                                          <p:spTgt spid="107"/>
                                        </p:tgtEl>
                                      </p:cBhvr>
                                      <p:by x="150000" y="150000"/>
                                    </p:animScale>
                                  </p:childTnLst>
                                </p:cTn>
                              </p:par>
                            </p:childTnLst>
                          </p:cTn>
                        </p:par>
                        <p:par>
                          <p:cTn id="105" fill="hold">
                            <p:stCondLst>
                              <p:cond delay="60000"/>
                            </p:stCondLst>
                            <p:childTnLst>
                              <p:par>
                                <p:cTn id="106" presetID="10" presetClass="entr" presetSubtype="0" fill="hold" nodeType="afterEffect">
                                  <p:stCondLst>
                                    <p:cond delay="0"/>
                                  </p:stCondLst>
                                  <p:childTnLst>
                                    <p:set>
                                      <p:cBhvr>
                                        <p:cTn id="107" dur="1" fill="hold">
                                          <p:stCondLst>
                                            <p:cond delay="0"/>
                                          </p:stCondLst>
                                        </p:cTn>
                                        <p:tgtEl>
                                          <p:spTgt spid="161"/>
                                        </p:tgtEl>
                                        <p:attrNameLst>
                                          <p:attrName>style.visibility</p:attrName>
                                        </p:attrNameLst>
                                      </p:cBhvr>
                                      <p:to>
                                        <p:strVal val="visible"/>
                                      </p:to>
                                    </p:set>
                                    <p:animEffect transition="in" filter="fade">
                                      <p:cBhvr>
                                        <p:cTn id="108" dur="1000"/>
                                        <p:tgtEl>
                                          <p:spTgt spid="161"/>
                                        </p:tgtEl>
                                      </p:cBhvr>
                                    </p:animEffect>
                                  </p:childTnLst>
                                </p:cTn>
                              </p:par>
                            </p:childTnLst>
                          </p:cTn>
                        </p:par>
                        <p:par>
                          <p:cTn id="109" fill="hold">
                            <p:stCondLst>
                              <p:cond delay="61000"/>
                            </p:stCondLst>
                            <p:childTnLst>
                              <p:par>
                                <p:cTn id="110" presetID="22" presetClass="entr" presetSubtype="1" fill="hold" nodeType="afterEffect">
                                  <p:stCondLst>
                                    <p:cond delay="2000"/>
                                  </p:stCondLst>
                                  <p:childTnLst>
                                    <p:set>
                                      <p:cBhvr>
                                        <p:cTn id="111" dur="1" fill="hold">
                                          <p:stCondLst>
                                            <p:cond delay="0"/>
                                          </p:stCondLst>
                                        </p:cTn>
                                        <p:tgtEl>
                                          <p:spTgt spid="139"/>
                                        </p:tgtEl>
                                        <p:attrNameLst>
                                          <p:attrName>style.visibility</p:attrName>
                                        </p:attrNameLst>
                                      </p:cBhvr>
                                      <p:to>
                                        <p:strVal val="visible"/>
                                      </p:to>
                                    </p:set>
                                    <p:animEffect transition="in" filter="wipe(up)">
                                      <p:cBhvr>
                                        <p:cTn id="112" dur="1000"/>
                                        <p:tgtEl>
                                          <p:spTgt spid="139"/>
                                        </p:tgtEl>
                                      </p:cBhvr>
                                    </p:animEffect>
                                  </p:childTnLst>
                                </p:cTn>
                              </p:par>
                            </p:childTnLst>
                          </p:cTn>
                        </p:par>
                        <p:par>
                          <p:cTn id="113" fill="hold">
                            <p:stCondLst>
                              <p:cond delay="64000"/>
                            </p:stCondLst>
                            <p:childTnLst>
                              <p:par>
                                <p:cTn id="114" presetID="10" presetClass="entr" presetSubtype="0" fill="hold" nodeType="afterEffect">
                                  <p:stCondLst>
                                    <p:cond delay="1000"/>
                                  </p:stCondLst>
                                  <p:childTnLst>
                                    <p:set>
                                      <p:cBhvr>
                                        <p:cTn id="115" dur="1" fill="hold">
                                          <p:stCondLst>
                                            <p:cond delay="0"/>
                                          </p:stCondLst>
                                        </p:cTn>
                                        <p:tgtEl>
                                          <p:spTgt spid="162"/>
                                        </p:tgtEl>
                                        <p:attrNameLst>
                                          <p:attrName>style.visibility</p:attrName>
                                        </p:attrNameLst>
                                      </p:cBhvr>
                                      <p:to>
                                        <p:strVal val="visible"/>
                                      </p:to>
                                    </p:set>
                                    <p:animEffect transition="in" filter="fade">
                                      <p:cBhvr>
                                        <p:cTn id="116" dur="1000"/>
                                        <p:tgtEl>
                                          <p:spTgt spid="162"/>
                                        </p:tgtEl>
                                      </p:cBhvr>
                                    </p:animEffect>
                                  </p:childTnLst>
                                </p:cTn>
                              </p:par>
                            </p:childTnLst>
                          </p:cTn>
                        </p:par>
                        <p:par>
                          <p:cTn id="117" fill="hold">
                            <p:stCondLst>
                              <p:cond delay="66000"/>
                            </p:stCondLst>
                            <p:childTnLst>
                              <p:par>
                                <p:cTn id="118" presetID="10" presetClass="entr" presetSubtype="0" fill="hold" nodeType="afterEffect">
                                  <p:stCondLst>
                                    <p:cond delay="1000"/>
                                  </p:stCondLst>
                                  <p:childTnLst>
                                    <p:set>
                                      <p:cBhvr>
                                        <p:cTn id="119" dur="1" fill="hold">
                                          <p:stCondLst>
                                            <p:cond delay="0"/>
                                          </p:stCondLst>
                                        </p:cTn>
                                        <p:tgtEl>
                                          <p:spTgt spid="113"/>
                                        </p:tgtEl>
                                        <p:attrNameLst>
                                          <p:attrName>style.visibility</p:attrName>
                                        </p:attrNameLst>
                                      </p:cBhvr>
                                      <p:to>
                                        <p:strVal val="visible"/>
                                      </p:to>
                                    </p:set>
                                    <p:animEffect transition="in" filter="fade">
                                      <p:cBhvr>
                                        <p:cTn id="120" dur="1000"/>
                                        <p:tgtEl>
                                          <p:spTgt spid="11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1000"/>
                                        <p:tgtEl>
                                          <p:spTgt spid="75"/>
                                        </p:tgtEl>
                                      </p:cBhvr>
                                    </p:animEffect>
                                  </p:childTnLst>
                                </p:cTn>
                              </p:par>
                            </p:childTnLst>
                          </p:cTn>
                        </p:par>
                        <p:par>
                          <p:cTn id="124" fill="hold">
                            <p:stCondLst>
                              <p:cond delay="68000"/>
                            </p:stCondLst>
                            <p:childTnLst>
                              <p:par>
                                <p:cTn id="125" presetID="6" presetClass="emph" presetSubtype="0" repeatCount="3000" accel="50000" decel="50000" autoRev="1" fill="hold" nodeType="afterEffect">
                                  <p:stCondLst>
                                    <p:cond delay="1000"/>
                                  </p:stCondLst>
                                  <p:childTnLst>
                                    <p:animScale>
                                      <p:cBhvr>
                                        <p:cTn id="126" dur="500" fill="hold"/>
                                        <p:tgtEl>
                                          <p:spTgt spid="113"/>
                                        </p:tgtEl>
                                      </p:cBhvr>
                                      <p:by x="150000" y="150000"/>
                                    </p:animScale>
                                  </p:childTnLst>
                                </p:cTn>
                              </p:par>
                            </p:childTnLst>
                          </p:cTn>
                        </p:par>
                        <p:par>
                          <p:cTn id="127" fill="hold">
                            <p:stCondLst>
                              <p:cond delay="72000"/>
                            </p:stCondLst>
                            <p:childTnLst>
                              <p:par>
                                <p:cTn id="128" presetID="10" presetClass="entr" presetSubtype="0" fill="hold" nodeType="afterEffect">
                                  <p:stCondLst>
                                    <p:cond delay="2000"/>
                                  </p:stCondLst>
                                  <p:childTnLst>
                                    <p:set>
                                      <p:cBhvr>
                                        <p:cTn id="129" dur="1" fill="hold">
                                          <p:stCondLst>
                                            <p:cond delay="0"/>
                                          </p:stCondLst>
                                        </p:cTn>
                                        <p:tgtEl>
                                          <p:spTgt spid="163"/>
                                        </p:tgtEl>
                                        <p:attrNameLst>
                                          <p:attrName>style.visibility</p:attrName>
                                        </p:attrNameLst>
                                      </p:cBhvr>
                                      <p:to>
                                        <p:strVal val="visible"/>
                                      </p:to>
                                    </p:set>
                                    <p:animEffect transition="in" filter="fade">
                                      <p:cBhvr>
                                        <p:cTn id="130" dur="1000"/>
                                        <p:tgtEl>
                                          <p:spTgt spid="163"/>
                                        </p:tgtEl>
                                      </p:cBhvr>
                                    </p:animEffect>
                                  </p:childTnLst>
                                </p:cTn>
                              </p:par>
                            </p:childTnLst>
                          </p:cTn>
                        </p:par>
                        <p:par>
                          <p:cTn id="131" fill="hold">
                            <p:stCondLst>
                              <p:cond delay="75000"/>
                            </p:stCondLst>
                            <p:childTnLst>
                              <p:par>
                                <p:cTn id="132" presetID="6" presetClass="emph" presetSubtype="0" repeatCount="0" accel="50000" decel="50000" autoRev="1" fill="hold" nodeType="afterEffect">
                                  <p:stCondLst>
                                    <p:cond delay="0"/>
                                  </p:stCondLst>
                                  <p:childTnLst>
                                    <p:animScale>
                                      <p:cBhvr>
                                        <p:cTn id="133" dur="3000" fill="hold"/>
                                        <p:tgtEl>
                                          <p:spTgt spid="16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2282" y="595590"/>
            <a:ext cx="8767372" cy="6262409"/>
          </a:xfrm>
          <a:prstGeom prst="rect">
            <a:avLst/>
          </a:prstGeom>
        </p:spPr>
      </p:pic>
      <p:pic>
        <p:nvPicPr>
          <p:cNvPr id="35" name="Picture 3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9902" y="-45780"/>
            <a:ext cx="8767372" cy="1131990"/>
          </a:xfrm>
          <a:prstGeom prst="rect">
            <a:avLst/>
          </a:prstGeom>
        </p:spPr>
      </p:pic>
      <p:pic>
        <p:nvPicPr>
          <p:cNvPr id="36" name="Picture 3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95591"/>
            <a:ext cx="5263462" cy="6262409"/>
          </a:xfrm>
          <a:prstGeom prst="rect">
            <a:avLst/>
          </a:prstGeom>
        </p:spPr>
      </p:pic>
      <p:pic>
        <p:nvPicPr>
          <p:cNvPr id="37" name="Picture 3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1936"/>
            <a:ext cx="5621201" cy="1183285"/>
          </a:xfrm>
          <a:prstGeom prst="rect">
            <a:avLst/>
          </a:prstGeom>
        </p:spPr>
      </p:pic>
      <p:sp>
        <p:nvSpPr>
          <p:cNvPr id="6" name="TextBox 5"/>
          <p:cNvSpPr txBox="1"/>
          <p:nvPr/>
        </p:nvSpPr>
        <p:spPr>
          <a:xfrm>
            <a:off x="1127430" y="626577"/>
            <a:ext cx="6792922" cy="630942"/>
          </a:xfrm>
          <a:prstGeom prst="rect">
            <a:avLst/>
          </a:prstGeom>
          <a:noFill/>
        </p:spPr>
        <p:txBody>
          <a:bodyPr wrap="square" rtlCol="0">
            <a:spAutoFit/>
          </a:bodyPr>
          <a:lstStyle/>
          <a:p>
            <a:r>
              <a:rPr lang="en-US" sz="3500" dirty="0" smtClean="0">
                <a:solidFill>
                  <a:schemeClr val="bg1"/>
                </a:solidFill>
                <a:latin typeface="Helvetica Neue" charset="0"/>
                <a:ea typeface="Helvetica Neue" charset="0"/>
                <a:cs typeface="Helvetica Neue" charset="0"/>
              </a:rPr>
              <a:t>Classifying an insect</a:t>
            </a:r>
          </a:p>
        </p:txBody>
      </p:sp>
      <p:sp>
        <p:nvSpPr>
          <p:cNvPr id="7" name="Teardrop 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p:cNvCxnSpPr/>
          <p:nvPr/>
        </p:nvCxnSpPr>
        <p:spPr>
          <a:xfrm>
            <a:off x="3733624" y="2832944"/>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70675" y="2337512"/>
            <a:ext cx="6298" cy="495432"/>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54698" y="3599667"/>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91749" y="3104235"/>
            <a:ext cx="6298" cy="495432"/>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52158" y="4379075"/>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784770" y="3975850"/>
            <a:ext cx="0" cy="403225"/>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69542" y="3982200"/>
            <a:ext cx="11124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893204" y="3869125"/>
            <a:ext cx="0" cy="12240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80541" y="4677203"/>
            <a:ext cx="0" cy="26640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751743" y="5711443"/>
            <a:ext cx="1896189" cy="584775"/>
            <a:chOff x="5596099" y="6061747"/>
            <a:chExt cx="1896189" cy="584775"/>
          </a:xfrm>
        </p:grpSpPr>
        <p:sp>
          <p:nvSpPr>
            <p:cNvPr id="61" name="Rectangle 60"/>
            <p:cNvSpPr/>
            <p:nvPr/>
          </p:nvSpPr>
          <p:spPr>
            <a:xfrm>
              <a:off x="5596099" y="6099212"/>
              <a:ext cx="1884218" cy="540327"/>
            </a:xfrm>
            <a:prstGeom prst="rect">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622714" y="6061747"/>
              <a:ext cx="1869574" cy="584775"/>
            </a:xfrm>
            <a:prstGeom prst="rect">
              <a:avLst/>
            </a:prstGeom>
            <a:noFill/>
          </p:spPr>
          <p:txBody>
            <a:bodyPr wrap="square" rtlCol="0">
              <a:spAutoFit/>
            </a:bodyPr>
            <a:lstStyle/>
            <a:p>
              <a:r>
                <a:rPr lang="en-US" sz="1600" b="1" spc="-40" dirty="0" smtClean="0">
                  <a:latin typeface="Arial" charset="0"/>
                  <a:ea typeface="Arial" charset="0"/>
                  <a:cs typeface="Arial" charset="0"/>
                </a:rPr>
                <a:t>Butterfly or moth</a:t>
              </a:r>
            </a:p>
            <a:p>
              <a:r>
                <a:rPr lang="en-US" sz="1600" spc="-40" dirty="0" smtClean="0">
                  <a:latin typeface="Arial" charset="0"/>
                  <a:ea typeface="Arial" charset="0"/>
                  <a:cs typeface="Arial" charset="0"/>
                </a:rPr>
                <a:t>Lepidoptera</a:t>
              </a:r>
              <a:endParaRPr lang="en-US" sz="1600" spc="-40" dirty="0">
                <a:latin typeface="Arial" charset="0"/>
                <a:ea typeface="Arial" charset="0"/>
                <a:cs typeface="Arial" charset="0"/>
              </a:endParaRPr>
            </a:p>
          </p:txBody>
        </p:sp>
        <p:cxnSp>
          <p:nvCxnSpPr>
            <p:cNvPr id="63" name="Straight Connector 62"/>
            <p:cNvCxnSpPr/>
            <p:nvPr/>
          </p:nvCxnSpPr>
          <p:spPr>
            <a:xfrm>
              <a:off x="5618033" y="6099212"/>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757021" y="1563272"/>
            <a:ext cx="4097180" cy="779998"/>
            <a:chOff x="757021" y="1563272"/>
            <a:chExt cx="4097180" cy="779998"/>
          </a:xfrm>
        </p:grpSpPr>
        <p:grpSp>
          <p:nvGrpSpPr>
            <p:cNvPr id="8" name="Group 7"/>
            <p:cNvGrpSpPr/>
            <p:nvPr/>
          </p:nvGrpSpPr>
          <p:grpSpPr>
            <a:xfrm>
              <a:off x="2928419" y="1801476"/>
              <a:ext cx="1925782" cy="540327"/>
              <a:chOff x="8999913" y="1440873"/>
              <a:chExt cx="1925782" cy="540327"/>
            </a:xfrm>
          </p:grpSpPr>
          <p:sp>
            <p:nvSpPr>
              <p:cNvPr id="9" name="Rectangle 8"/>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99991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Two pairs of wings</a:t>
                </a:r>
                <a:endParaRPr lang="en-US" sz="1600" dirty="0">
                  <a:latin typeface="Arial" charset="0"/>
                  <a:ea typeface="Arial" charset="0"/>
                  <a:cs typeface="Arial" charset="0"/>
                </a:endParaRPr>
              </a:p>
            </p:txBody>
          </p:sp>
        </p:grpSp>
        <p:grpSp>
          <p:nvGrpSpPr>
            <p:cNvPr id="12" name="Group 11"/>
            <p:cNvGrpSpPr/>
            <p:nvPr/>
          </p:nvGrpSpPr>
          <p:grpSpPr>
            <a:xfrm>
              <a:off x="757021" y="1802943"/>
              <a:ext cx="1981200" cy="540327"/>
              <a:chOff x="6871855" y="1440873"/>
              <a:chExt cx="1981200" cy="540327"/>
            </a:xfrm>
          </p:grpSpPr>
          <p:sp>
            <p:nvSpPr>
              <p:cNvPr id="14" name="Rectangle 13"/>
              <p:cNvSpPr/>
              <p:nvPr/>
            </p:nvSpPr>
            <p:spPr>
              <a:xfrm>
                <a:off x="68718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2727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One pair of wings</a:t>
                </a:r>
                <a:endParaRPr lang="en-US" sz="1600" dirty="0">
                  <a:latin typeface="Arial" charset="0"/>
                  <a:ea typeface="Arial" charset="0"/>
                  <a:cs typeface="Arial" charset="0"/>
                </a:endParaRPr>
              </a:p>
            </p:txBody>
          </p:sp>
        </p:grpSp>
        <p:cxnSp>
          <p:nvCxnSpPr>
            <p:cNvPr id="39" name="Straight Connector 38"/>
            <p:cNvCxnSpPr/>
            <p:nvPr/>
          </p:nvCxnSpPr>
          <p:spPr>
            <a:xfrm>
              <a:off x="2641528" y="2067790"/>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2728188" y="1563272"/>
              <a:ext cx="360000" cy="369332"/>
              <a:chOff x="4656190" y="1565075"/>
              <a:chExt cx="360000" cy="369332"/>
            </a:xfrm>
          </p:grpSpPr>
          <p:sp>
            <p:nvSpPr>
              <p:cNvPr id="66" name="Oval 65"/>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grpSp>
        <p:nvGrpSpPr>
          <p:cNvPr id="70" name="Group 69"/>
          <p:cNvGrpSpPr/>
          <p:nvPr/>
        </p:nvGrpSpPr>
        <p:grpSpPr>
          <a:xfrm>
            <a:off x="8345744" y="2152846"/>
            <a:ext cx="360000" cy="369332"/>
            <a:chOff x="4656190" y="1565075"/>
            <a:chExt cx="360000" cy="369332"/>
          </a:xfrm>
        </p:grpSpPr>
        <p:sp>
          <p:nvSpPr>
            <p:cNvPr id="71" name="Oval 70"/>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nvGrpSpPr>
          <p:cNvPr id="100" name="Group 99"/>
          <p:cNvGrpSpPr/>
          <p:nvPr/>
        </p:nvGrpSpPr>
        <p:grpSpPr>
          <a:xfrm>
            <a:off x="693683" y="3180869"/>
            <a:ext cx="4358371" cy="712162"/>
            <a:chOff x="693683" y="3180869"/>
            <a:chExt cx="4358371" cy="712162"/>
          </a:xfrm>
        </p:grpSpPr>
        <p:grpSp>
          <p:nvGrpSpPr>
            <p:cNvPr id="45" name="Group 44"/>
            <p:cNvGrpSpPr/>
            <p:nvPr/>
          </p:nvGrpSpPr>
          <p:grpSpPr>
            <a:xfrm>
              <a:off x="693683" y="3302827"/>
              <a:ext cx="1973717" cy="584775"/>
              <a:chOff x="284108" y="3331402"/>
              <a:chExt cx="1973717" cy="584775"/>
            </a:xfrm>
          </p:grpSpPr>
          <p:sp>
            <p:nvSpPr>
              <p:cNvPr id="33" name="Rectangle 32"/>
              <p:cNvSpPr/>
              <p:nvPr/>
            </p:nvSpPr>
            <p:spPr>
              <a:xfrm>
                <a:off x="358941" y="3361544"/>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84108" y="3331402"/>
                <a:ext cx="1973717"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Front and hind wings have similar texture</a:t>
                </a:r>
                <a:endParaRPr lang="en-US" sz="1600" spc="-40" dirty="0">
                  <a:latin typeface="Arial" charset="0"/>
                  <a:ea typeface="Arial" charset="0"/>
                  <a:cs typeface="Arial" charset="0"/>
                </a:endParaRPr>
              </a:p>
            </p:txBody>
          </p:sp>
        </p:grpSp>
        <p:grpSp>
          <p:nvGrpSpPr>
            <p:cNvPr id="44" name="Group 43"/>
            <p:cNvGrpSpPr/>
            <p:nvPr/>
          </p:nvGrpSpPr>
          <p:grpSpPr>
            <a:xfrm>
              <a:off x="2900005" y="3308256"/>
              <a:ext cx="1973179" cy="584775"/>
              <a:chOff x="2600005" y="3340927"/>
              <a:chExt cx="1973179" cy="584775"/>
            </a:xfrm>
          </p:grpSpPr>
          <p:sp>
            <p:nvSpPr>
              <p:cNvPr id="24" name="Rectangle 23"/>
              <p:cNvSpPr/>
              <p:nvPr/>
            </p:nvSpPr>
            <p:spPr>
              <a:xfrm>
                <a:off x="2647323" y="3364480"/>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00005" y="3340927"/>
                <a:ext cx="1973179" cy="584775"/>
              </a:xfrm>
              <a:prstGeom prst="rect">
                <a:avLst/>
              </a:prstGeom>
              <a:noFill/>
            </p:spPr>
            <p:txBody>
              <a:bodyPr wrap="square" rtlCol="0">
                <a:spAutoFit/>
              </a:bodyPr>
              <a:lstStyle/>
              <a:p>
                <a:pPr algn="ctr"/>
                <a:r>
                  <a:rPr lang="en-US" sz="1600" dirty="0" smtClean="0">
                    <a:latin typeface="Arial" charset="0"/>
                    <a:ea typeface="Arial" charset="0"/>
                    <a:cs typeface="Arial" charset="0"/>
                  </a:rPr>
                  <a:t>Front and hind wings different</a:t>
                </a:r>
                <a:endParaRPr lang="en-US" sz="1600" dirty="0">
                  <a:latin typeface="Arial" charset="0"/>
                  <a:ea typeface="Arial" charset="0"/>
                  <a:cs typeface="Arial" charset="0"/>
                </a:endParaRPr>
              </a:p>
            </p:txBody>
          </p:sp>
        </p:grpSp>
        <p:grpSp>
          <p:nvGrpSpPr>
            <p:cNvPr id="73" name="Group 72"/>
            <p:cNvGrpSpPr/>
            <p:nvPr/>
          </p:nvGrpSpPr>
          <p:grpSpPr>
            <a:xfrm>
              <a:off x="4692054" y="3180869"/>
              <a:ext cx="360000" cy="369332"/>
              <a:chOff x="4656190" y="1565075"/>
              <a:chExt cx="360000" cy="369332"/>
            </a:xfrm>
          </p:grpSpPr>
          <p:sp>
            <p:nvSpPr>
              <p:cNvPr id="74" name="Oval 73"/>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grpSp>
        <p:nvGrpSpPr>
          <p:cNvPr id="76" name="Group 75"/>
          <p:cNvGrpSpPr/>
          <p:nvPr/>
        </p:nvGrpSpPr>
        <p:grpSpPr>
          <a:xfrm>
            <a:off x="7533536" y="2761347"/>
            <a:ext cx="360000" cy="369332"/>
            <a:chOff x="4656190" y="1565075"/>
            <a:chExt cx="360000" cy="369332"/>
          </a:xfrm>
        </p:grpSpPr>
        <p:sp>
          <p:nvSpPr>
            <p:cNvPr id="77" name="Oval 76"/>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nvGrpSpPr>
          <p:cNvPr id="99" name="Group 98"/>
          <p:cNvGrpSpPr/>
          <p:nvPr/>
        </p:nvGrpSpPr>
        <p:grpSpPr>
          <a:xfrm>
            <a:off x="1592677" y="2389033"/>
            <a:ext cx="4351042" cy="742336"/>
            <a:chOff x="1592677" y="2389033"/>
            <a:chExt cx="4351042" cy="742336"/>
          </a:xfrm>
        </p:grpSpPr>
        <p:grpSp>
          <p:nvGrpSpPr>
            <p:cNvPr id="16" name="Group 15"/>
            <p:cNvGrpSpPr/>
            <p:nvPr/>
          </p:nvGrpSpPr>
          <p:grpSpPr>
            <a:xfrm>
              <a:off x="4017937" y="2542685"/>
              <a:ext cx="1925782" cy="584775"/>
              <a:chOff x="8999913" y="1417320"/>
              <a:chExt cx="1925782" cy="584775"/>
            </a:xfrm>
          </p:grpSpPr>
          <p:sp>
            <p:nvSpPr>
              <p:cNvPr id="17" name="Rectangle 16"/>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wings form a protective cover</a:t>
                </a:r>
                <a:endParaRPr lang="en-US" sz="1600" dirty="0">
                  <a:latin typeface="Arial" charset="0"/>
                  <a:ea typeface="Arial" charset="0"/>
                  <a:cs typeface="Arial" charset="0"/>
                </a:endParaRPr>
              </a:p>
            </p:txBody>
          </p:sp>
        </p:grpSp>
        <p:grpSp>
          <p:nvGrpSpPr>
            <p:cNvPr id="19" name="Group 18"/>
            <p:cNvGrpSpPr/>
            <p:nvPr/>
          </p:nvGrpSpPr>
          <p:grpSpPr>
            <a:xfrm>
              <a:off x="1798296" y="2546594"/>
              <a:ext cx="2087480" cy="584775"/>
              <a:chOff x="9880368" y="2193858"/>
              <a:chExt cx="2087480" cy="584775"/>
            </a:xfrm>
          </p:grpSpPr>
          <p:sp>
            <p:nvSpPr>
              <p:cNvPr id="20" name="Rectangle 19"/>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880368" y="2193858"/>
                <a:ext cx="2087480" cy="584775"/>
              </a:xfrm>
              <a:prstGeom prst="rect">
                <a:avLst/>
              </a:prstGeom>
              <a:noFill/>
            </p:spPr>
            <p:txBody>
              <a:bodyPr wrap="square" rtlCol="0">
                <a:spAutoFit/>
              </a:bodyPr>
              <a:lstStyle/>
              <a:p>
                <a:r>
                  <a:rPr lang="en-US" sz="1600" spc="-40" dirty="0" smtClean="0">
                    <a:latin typeface="Arial" charset="0"/>
                    <a:ea typeface="Arial" charset="0"/>
                    <a:cs typeface="Arial" charset="0"/>
                  </a:rPr>
                  <a:t>Front wings don’t </a:t>
                </a:r>
              </a:p>
              <a:p>
                <a:r>
                  <a:rPr lang="en-US" sz="1600" spc="-40" dirty="0" smtClean="0">
                    <a:latin typeface="Arial" charset="0"/>
                    <a:ea typeface="Arial" charset="0"/>
                    <a:cs typeface="Arial" charset="0"/>
                  </a:rPr>
                  <a:t>form protective cover</a:t>
                </a:r>
                <a:endParaRPr lang="en-US" sz="1600" spc="-40" dirty="0">
                  <a:latin typeface="Arial" charset="0"/>
                  <a:ea typeface="Arial" charset="0"/>
                  <a:cs typeface="Arial" charset="0"/>
                </a:endParaRPr>
              </a:p>
            </p:txBody>
          </p:sp>
        </p:grpSp>
        <p:grpSp>
          <p:nvGrpSpPr>
            <p:cNvPr id="79" name="Group 78"/>
            <p:cNvGrpSpPr/>
            <p:nvPr/>
          </p:nvGrpSpPr>
          <p:grpSpPr>
            <a:xfrm>
              <a:off x="1592677" y="2389033"/>
              <a:ext cx="360000" cy="369332"/>
              <a:chOff x="4656190" y="1565075"/>
              <a:chExt cx="360000" cy="369332"/>
            </a:xfrm>
          </p:grpSpPr>
          <p:sp>
            <p:nvSpPr>
              <p:cNvPr id="80" name="Oval 79"/>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grpSp>
        <p:nvGrpSpPr>
          <p:cNvPr id="82" name="Group 81"/>
          <p:cNvGrpSpPr/>
          <p:nvPr/>
        </p:nvGrpSpPr>
        <p:grpSpPr>
          <a:xfrm>
            <a:off x="10972708" y="3057290"/>
            <a:ext cx="360000" cy="369332"/>
            <a:chOff x="4656190" y="1565075"/>
            <a:chExt cx="360000" cy="369332"/>
          </a:xfrm>
        </p:grpSpPr>
        <p:sp>
          <p:nvSpPr>
            <p:cNvPr id="83" name="Oval 82"/>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nvGrpSpPr>
          <p:cNvPr id="101" name="Group 100"/>
          <p:cNvGrpSpPr/>
          <p:nvPr/>
        </p:nvGrpSpPr>
        <p:grpSpPr>
          <a:xfrm>
            <a:off x="480196" y="3913884"/>
            <a:ext cx="4515472" cy="784214"/>
            <a:chOff x="480196" y="3913884"/>
            <a:chExt cx="4515472" cy="784214"/>
          </a:xfrm>
        </p:grpSpPr>
        <p:grpSp>
          <p:nvGrpSpPr>
            <p:cNvPr id="26" name="Group 25"/>
            <p:cNvGrpSpPr/>
            <p:nvPr/>
          </p:nvGrpSpPr>
          <p:grpSpPr>
            <a:xfrm>
              <a:off x="761460" y="4113323"/>
              <a:ext cx="1957492" cy="584775"/>
              <a:chOff x="9005455" y="1417320"/>
              <a:chExt cx="1957492" cy="584775"/>
            </a:xfrm>
          </p:grpSpPr>
          <p:sp>
            <p:nvSpPr>
              <p:cNvPr id="27" name="Rectangle 26"/>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27608" y="1417320"/>
                <a:ext cx="1935339" cy="584775"/>
              </a:xfrm>
              <a:prstGeom prst="rect">
                <a:avLst/>
              </a:prstGeom>
              <a:noFill/>
            </p:spPr>
            <p:txBody>
              <a:bodyPr wrap="square" rtlCol="0">
                <a:spAutoFit/>
              </a:bodyPr>
              <a:lstStyle/>
              <a:p>
                <a:r>
                  <a:rPr lang="en-US" sz="1600" spc="-100" smtClean="0">
                    <a:latin typeface="Arial" charset="0"/>
                    <a:ea typeface="Arial" charset="0"/>
                    <a:cs typeface="Arial" charset="0"/>
                  </a:rPr>
                  <a:t>Wings covered with scales</a:t>
                </a:r>
                <a:endParaRPr lang="en-US" sz="1600" spc="-100" dirty="0">
                  <a:latin typeface="Arial" charset="0"/>
                  <a:ea typeface="Arial" charset="0"/>
                  <a:cs typeface="Arial" charset="0"/>
                </a:endParaRPr>
              </a:p>
            </p:txBody>
          </p:sp>
        </p:grpSp>
        <p:grpSp>
          <p:nvGrpSpPr>
            <p:cNvPr id="29" name="Group 28"/>
            <p:cNvGrpSpPr/>
            <p:nvPr/>
          </p:nvGrpSpPr>
          <p:grpSpPr>
            <a:xfrm>
              <a:off x="2908188" y="4122259"/>
              <a:ext cx="2087480" cy="540327"/>
              <a:chOff x="9894702" y="2217411"/>
              <a:chExt cx="2087480" cy="540327"/>
            </a:xfrm>
          </p:grpSpPr>
          <p:sp>
            <p:nvSpPr>
              <p:cNvPr id="30" name="Rectangle 29"/>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894702" y="2291797"/>
                <a:ext cx="2087480" cy="338554"/>
              </a:xfrm>
              <a:prstGeom prst="rect">
                <a:avLst/>
              </a:prstGeom>
              <a:noFill/>
            </p:spPr>
            <p:txBody>
              <a:bodyPr wrap="square" rtlCol="0">
                <a:spAutoFit/>
              </a:bodyPr>
              <a:lstStyle/>
              <a:p>
                <a:r>
                  <a:rPr lang="en-US" sz="1600" spc="-40" dirty="0" smtClean="0">
                    <a:latin typeface="Arial" charset="0"/>
                    <a:ea typeface="Arial" charset="0"/>
                    <a:cs typeface="Arial" charset="0"/>
                  </a:rPr>
                  <a:t>Wings membranous</a:t>
                </a:r>
                <a:endParaRPr lang="en-US" sz="1600" spc="-40" dirty="0">
                  <a:latin typeface="Arial" charset="0"/>
                  <a:ea typeface="Arial" charset="0"/>
                  <a:cs typeface="Arial" charset="0"/>
                </a:endParaRPr>
              </a:p>
            </p:txBody>
          </p:sp>
        </p:grpSp>
        <p:grpSp>
          <p:nvGrpSpPr>
            <p:cNvPr id="85" name="Group 84"/>
            <p:cNvGrpSpPr/>
            <p:nvPr/>
          </p:nvGrpSpPr>
          <p:grpSpPr>
            <a:xfrm>
              <a:off x="480196" y="3913884"/>
              <a:ext cx="360000" cy="369332"/>
              <a:chOff x="4656190" y="1565075"/>
              <a:chExt cx="360000" cy="369332"/>
            </a:xfrm>
          </p:grpSpPr>
          <p:sp>
            <p:nvSpPr>
              <p:cNvPr id="86" name="Oval 85"/>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grpSp>
        <p:nvGrpSpPr>
          <p:cNvPr id="88" name="Group 87"/>
          <p:cNvGrpSpPr/>
          <p:nvPr/>
        </p:nvGrpSpPr>
        <p:grpSpPr>
          <a:xfrm>
            <a:off x="10990094" y="3518270"/>
            <a:ext cx="360000" cy="369332"/>
            <a:chOff x="4656190" y="1565075"/>
            <a:chExt cx="360000" cy="369332"/>
          </a:xfrm>
        </p:grpSpPr>
        <p:sp>
          <p:nvSpPr>
            <p:cNvPr id="89" name="Oval 88"/>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nvGrpSpPr>
          <p:cNvPr id="102" name="Group 101"/>
          <p:cNvGrpSpPr/>
          <p:nvPr/>
        </p:nvGrpSpPr>
        <p:grpSpPr>
          <a:xfrm>
            <a:off x="498549" y="4733513"/>
            <a:ext cx="2201338" cy="905971"/>
            <a:chOff x="498549" y="4733513"/>
            <a:chExt cx="2201338" cy="905971"/>
          </a:xfrm>
        </p:grpSpPr>
        <p:grpSp>
          <p:nvGrpSpPr>
            <p:cNvPr id="58" name="Group 57"/>
            <p:cNvGrpSpPr/>
            <p:nvPr/>
          </p:nvGrpSpPr>
          <p:grpSpPr>
            <a:xfrm>
              <a:off x="742395" y="4925162"/>
              <a:ext cx="1957492" cy="714322"/>
              <a:chOff x="742395" y="4925162"/>
              <a:chExt cx="1957492" cy="714322"/>
            </a:xfrm>
          </p:grpSpPr>
          <p:grpSp>
            <p:nvGrpSpPr>
              <p:cNvPr id="52" name="Group 51"/>
              <p:cNvGrpSpPr/>
              <p:nvPr/>
            </p:nvGrpSpPr>
            <p:grpSpPr>
              <a:xfrm>
                <a:off x="742395" y="4925162"/>
                <a:ext cx="1957492" cy="584775"/>
                <a:chOff x="9005455" y="1417320"/>
                <a:chExt cx="1957492" cy="584775"/>
              </a:xfrm>
            </p:grpSpPr>
            <p:sp>
              <p:nvSpPr>
                <p:cNvPr id="53" name="Rectangle 52"/>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027608" y="1417320"/>
                  <a:ext cx="1935339" cy="584775"/>
                </a:xfrm>
                <a:prstGeom prst="rect">
                  <a:avLst/>
                </a:prstGeom>
                <a:noFill/>
              </p:spPr>
              <p:txBody>
                <a:bodyPr wrap="square" rtlCol="0">
                  <a:spAutoFit/>
                </a:bodyPr>
                <a:lstStyle/>
                <a:p>
                  <a:r>
                    <a:rPr lang="en-US" sz="1600" spc="-100" dirty="0" smtClean="0">
                      <a:latin typeface="Arial" charset="0"/>
                      <a:ea typeface="Arial" charset="0"/>
                      <a:cs typeface="Arial" charset="0"/>
                    </a:rPr>
                    <a:t>Mouthparts are a coiled tube</a:t>
                  </a:r>
                  <a:endParaRPr lang="en-US" sz="1600" spc="-100" dirty="0">
                    <a:latin typeface="Arial" charset="0"/>
                    <a:ea typeface="Arial" charset="0"/>
                    <a:cs typeface="Arial" charset="0"/>
                  </a:endParaRPr>
                </a:p>
              </p:txBody>
            </p:sp>
          </p:grpSp>
          <p:sp>
            <p:nvSpPr>
              <p:cNvPr id="57" name="Triangle 56"/>
              <p:cNvSpPr/>
              <p:nvPr/>
            </p:nvSpPr>
            <p:spPr>
              <a:xfrm rot="10800000">
                <a:off x="1548914" y="5424500"/>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98549" y="4733513"/>
              <a:ext cx="360000" cy="369332"/>
              <a:chOff x="4656190" y="1565075"/>
              <a:chExt cx="360000" cy="369332"/>
            </a:xfrm>
          </p:grpSpPr>
          <p:sp>
            <p:nvSpPr>
              <p:cNvPr id="92" name="Oval 91"/>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grpSp>
        <p:nvGrpSpPr>
          <p:cNvPr id="94" name="Group 93"/>
          <p:cNvGrpSpPr/>
          <p:nvPr/>
        </p:nvGrpSpPr>
        <p:grpSpPr>
          <a:xfrm>
            <a:off x="6036345" y="4758937"/>
            <a:ext cx="360000" cy="369332"/>
            <a:chOff x="4656190" y="1565075"/>
            <a:chExt cx="360000" cy="369332"/>
          </a:xfrm>
        </p:grpSpPr>
        <p:sp>
          <p:nvSpPr>
            <p:cNvPr id="95" name="Oval 94"/>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76423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nodeType="withEffect">
                                  <p:stCondLst>
                                    <p:cond delay="200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1000"/>
                                        <p:tgtEl>
                                          <p:spTgt spid="70"/>
                                        </p:tgtEl>
                                      </p:cBhvr>
                                    </p:animEffect>
                                  </p:childTnLst>
                                </p:cTn>
                              </p:par>
                            </p:childTnLst>
                          </p:cTn>
                        </p:par>
                        <p:par>
                          <p:cTn id="11" fill="hold">
                            <p:stCondLst>
                              <p:cond delay="3000"/>
                            </p:stCondLst>
                            <p:childTnLst>
                              <p:par>
                                <p:cTn id="12" presetID="6" presetClass="emph" presetSubtype="0" repeatCount="3000" accel="50000" decel="50000" autoRev="1" fill="hold" nodeType="afterEffect">
                                  <p:stCondLst>
                                    <p:cond delay="0"/>
                                  </p:stCondLst>
                                  <p:childTnLst>
                                    <p:animScale>
                                      <p:cBhvr>
                                        <p:cTn id="13" dur="500" fill="hold"/>
                                        <p:tgtEl>
                                          <p:spTgt spid="70"/>
                                        </p:tgtEl>
                                      </p:cBhvr>
                                      <p:by x="150000" y="150000"/>
                                    </p:animScale>
                                  </p:childTnLst>
                                </p:cTn>
                              </p:par>
                            </p:childTnLst>
                          </p:cTn>
                        </p:par>
                        <p:par>
                          <p:cTn id="14" fill="hold">
                            <p:stCondLst>
                              <p:cond delay="6000"/>
                            </p:stCondLst>
                            <p:childTnLst>
                              <p:par>
                                <p:cTn id="15" presetID="22" presetClass="entr" presetSubtype="1" fill="hold" nodeType="afterEffect">
                                  <p:stCondLst>
                                    <p:cond delay="200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1000"/>
                                        <p:tgtEl>
                                          <p:spTgt spid="41"/>
                                        </p:tgtEl>
                                      </p:cBhvr>
                                    </p:animEffect>
                                  </p:childTnLst>
                                </p:cTn>
                              </p:par>
                            </p:childTnLst>
                          </p:cTn>
                        </p:par>
                        <p:par>
                          <p:cTn id="18" fill="hold">
                            <p:stCondLst>
                              <p:cond delay="9000"/>
                            </p:stCondLst>
                            <p:childTnLst>
                              <p:par>
                                <p:cTn id="19" presetID="22" presetClass="entr" presetSubtype="1"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1000"/>
                                        <p:tgtEl>
                                          <p:spTgt spid="40"/>
                                        </p:tgtEl>
                                      </p:cBhvr>
                                    </p:animEffect>
                                  </p:childTnLst>
                                </p:cTn>
                              </p:par>
                            </p:childTnLst>
                          </p:cTn>
                        </p:par>
                        <p:par>
                          <p:cTn id="22" fill="hold">
                            <p:stCondLst>
                              <p:cond delay="10000"/>
                            </p:stCondLst>
                            <p:childTnLst>
                              <p:par>
                                <p:cTn id="23" presetID="10" presetClass="entr" presetSubtype="0" fill="hold" nodeType="after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1000"/>
                                        <p:tgtEl>
                                          <p:spTgt spid="99"/>
                                        </p:tgtEl>
                                      </p:cBhvr>
                                    </p:animEffect>
                                  </p:childTnLst>
                                </p:cTn>
                              </p:par>
                              <p:par>
                                <p:cTn id="26" presetID="10" presetClass="entr" presetSubtype="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1000"/>
                                        <p:tgtEl>
                                          <p:spTgt spid="76"/>
                                        </p:tgtEl>
                                      </p:cBhvr>
                                    </p:animEffect>
                                  </p:childTnLst>
                                </p:cTn>
                              </p:par>
                            </p:childTnLst>
                          </p:cTn>
                        </p:par>
                        <p:par>
                          <p:cTn id="29" fill="hold">
                            <p:stCondLst>
                              <p:cond delay="11000"/>
                            </p:stCondLst>
                            <p:childTnLst>
                              <p:par>
                                <p:cTn id="30" presetID="6" presetClass="emph" presetSubtype="0" repeatCount="3000" accel="50000" decel="50000" autoRev="1" fill="hold" nodeType="afterEffect">
                                  <p:stCondLst>
                                    <p:cond delay="0"/>
                                  </p:stCondLst>
                                  <p:childTnLst>
                                    <p:animScale>
                                      <p:cBhvr>
                                        <p:cTn id="31" dur="500" fill="hold"/>
                                        <p:tgtEl>
                                          <p:spTgt spid="76"/>
                                        </p:tgtEl>
                                      </p:cBhvr>
                                      <p:by x="150000" y="150000"/>
                                    </p:animScale>
                                  </p:childTnLst>
                                </p:cTn>
                              </p:par>
                            </p:childTnLst>
                          </p:cTn>
                        </p:par>
                        <p:par>
                          <p:cTn id="32" fill="hold">
                            <p:stCondLst>
                              <p:cond delay="14000"/>
                            </p:stCondLst>
                            <p:childTnLst>
                              <p:par>
                                <p:cTn id="33" presetID="22" presetClass="entr" presetSubtype="1" fill="hold" nodeType="afterEffect">
                                  <p:stCondLst>
                                    <p:cond delay="200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1000"/>
                                        <p:tgtEl>
                                          <p:spTgt spid="43"/>
                                        </p:tgtEl>
                                      </p:cBhvr>
                                    </p:animEffect>
                                  </p:childTnLst>
                                </p:cTn>
                              </p:par>
                            </p:childTnLst>
                          </p:cTn>
                        </p:par>
                        <p:par>
                          <p:cTn id="36" fill="hold">
                            <p:stCondLst>
                              <p:cond delay="17000"/>
                            </p:stCondLst>
                            <p:childTnLst>
                              <p:par>
                                <p:cTn id="37" presetID="22" presetClass="entr" presetSubtype="1"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1000"/>
                                        <p:tgtEl>
                                          <p:spTgt spid="42"/>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1000"/>
                                        <p:tgtEl>
                                          <p:spTgt spid="100"/>
                                        </p:tgtEl>
                                      </p:cBhvr>
                                    </p:animEffect>
                                  </p:childTnLst>
                                </p:cTn>
                              </p:par>
                              <p:par>
                                <p:cTn id="44" presetID="10" presetClass="entr" presetSubtype="0" fill="hold"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childTnLst>
                                </p:cTn>
                              </p:par>
                            </p:childTnLst>
                          </p:cTn>
                        </p:par>
                        <p:par>
                          <p:cTn id="47" fill="hold">
                            <p:stCondLst>
                              <p:cond delay="19000"/>
                            </p:stCondLst>
                            <p:childTnLst>
                              <p:par>
                                <p:cTn id="48" presetID="6" presetClass="emph" presetSubtype="0" repeatCount="3000" accel="50000" decel="50000" autoRev="1" fill="hold" nodeType="afterEffect">
                                  <p:stCondLst>
                                    <p:cond delay="0"/>
                                  </p:stCondLst>
                                  <p:childTnLst>
                                    <p:animScale>
                                      <p:cBhvr>
                                        <p:cTn id="49" dur="500" fill="hold"/>
                                        <p:tgtEl>
                                          <p:spTgt spid="82"/>
                                        </p:tgtEl>
                                      </p:cBhvr>
                                      <p:by x="150000" y="150000"/>
                                    </p:animScale>
                                  </p:childTnLst>
                                </p:cTn>
                              </p:par>
                            </p:childTnLst>
                          </p:cTn>
                        </p:par>
                        <p:par>
                          <p:cTn id="50" fill="hold">
                            <p:stCondLst>
                              <p:cond delay="22000"/>
                            </p:stCondLst>
                            <p:childTnLst>
                              <p:par>
                                <p:cTn id="51" presetID="22" presetClass="entr" presetSubtype="1" fill="hold" nodeType="afterEffect">
                                  <p:stCondLst>
                                    <p:cond delay="2000"/>
                                  </p:stCondLst>
                                  <p:childTnLst>
                                    <p:set>
                                      <p:cBhvr>
                                        <p:cTn id="52" dur="1" fill="hold">
                                          <p:stCondLst>
                                            <p:cond delay="0"/>
                                          </p:stCondLst>
                                        </p:cTn>
                                        <p:tgtEl>
                                          <p:spTgt spid="49"/>
                                        </p:tgtEl>
                                        <p:attrNameLst>
                                          <p:attrName>style.visibility</p:attrName>
                                        </p:attrNameLst>
                                      </p:cBhvr>
                                      <p:to>
                                        <p:strVal val="visible"/>
                                      </p:to>
                                    </p:set>
                                    <p:animEffect transition="in" filter="wipe(up)">
                                      <p:cBhvr>
                                        <p:cTn id="53" dur="1000"/>
                                        <p:tgtEl>
                                          <p:spTgt spid="49"/>
                                        </p:tgtEl>
                                      </p:cBhvr>
                                    </p:animEffect>
                                  </p:childTnLst>
                                </p:cTn>
                              </p:par>
                            </p:childTnLst>
                          </p:cTn>
                        </p:par>
                        <p:par>
                          <p:cTn id="54" fill="hold">
                            <p:stCondLst>
                              <p:cond delay="25000"/>
                            </p:stCondLst>
                            <p:childTnLst>
                              <p:par>
                                <p:cTn id="55" presetID="22" presetClass="entr" presetSubtype="2"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right)">
                                      <p:cBhvr>
                                        <p:cTn id="57" dur="1000"/>
                                        <p:tgtEl>
                                          <p:spTgt spid="48"/>
                                        </p:tgtEl>
                                      </p:cBhvr>
                                    </p:animEffect>
                                  </p:childTnLst>
                                </p:cTn>
                              </p:par>
                            </p:childTnLst>
                          </p:cTn>
                        </p:par>
                        <p:par>
                          <p:cTn id="58" fill="hold">
                            <p:stCondLst>
                              <p:cond delay="26000"/>
                            </p:stCondLst>
                            <p:childTnLst>
                              <p:par>
                                <p:cTn id="59" presetID="22" presetClass="entr" presetSubtype="1"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up)">
                                      <p:cBhvr>
                                        <p:cTn id="61" dur="1000"/>
                                        <p:tgtEl>
                                          <p:spTgt spid="47"/>
                                        </p:tgtEl>
                                      </p:cBhvr>
                                    </p:animEffect>
                                  </p:childTnLst>
                                </p:cTn>
                              </p:par>
                            </p:childTnLst>
                          </p:cTn>
                        </p:par>
                        <p:par>
                          <p:cTn id="62" fill="hold">
                            <p:stCondLst>
                              <p:cond delay="270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1000"/>
                                        <p:tgtEl>
                                          <p:spTgt spid="46"/>
                                        </p:tgtEl>
                                      </p:cBhvr>
                                    </p:animEffect>
                                  </p:childTnLst>
                                </p:cTn>
                              </p:par>
                            </p:childTnLst>
                          </p:cTn>
                        </p:par>
                        <p:par>
                          <p:cTn id="66" fill="hold">
                            <p:stCondLst>
                              <p:cond delay="28000"/>
                            </p:stCondLst>
                            <p:childTnLst>
                              <p:par>
                                <p:cTn id="67" presetID="10" presetClass="entr" presetSubtype="0" fill="hold" nodeType="afterEffect">
                                  <p:stCondLst>
                                    <p:cond delay="100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1000"/>
                                        <p:tgtEl>
                                          <p:spTgt spid="101"/>
                                        </p:tgtEl>
                                      </p:cBhvr>
                                    </p:animEffect>
                                  </p:childTnLst>
                                </p:cTn>
                              </p:par>
                            </p:childTnLst>
                          </p:cTn>
                        </p:par>
                        <p:par>
                          <p:cTn id="70" fill="hold">
                            <p:stCondLst>
                              <p:cond delay="30000"/>
                            </p:stCondLst>
                            <p:childTnLst>
                              <p:par>
                                <p:cTn id="71" presetID="10" presetClass="entr" presetSubtype="0" fill="hold" nodeType="afterEffect">
                                  <p:stCondLst>
                                    <p:cond delay="100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childTnLst>
                                </p:cTn>
                              </p:par>
                            </p:childTnLst>
                          </p:cTn>
                        </p:par>
                        <p:par>
                          <p:cTn id="74" fill="hold">
                            <p:stCondLst>
                              <p:cond delay="32000"/>
                            </p:stCondLst>
                            <p:childTnLst>
                              <p:par>
                                <p:cTn id="75" presetID="6" presetClass="emph" presetSubtype="0" repeatCount="3000" accel="50000" decel="50000" autoRev="1" fill="hold" nodeType="afterEffect">
                                  <p:stCondLst>
                                    <p:cond delay="0"/>
                                  </p:stCondLst>
                                  <p:childTnLst>
                                    <p:animScale>
                                      <p:cBhvr>
                                        <p:cTn id="76" dur="500" fill="hold"/>
                                        <p:tgtEl>
                                          <p:spTgt spid="88"/>
                                        </p:tgtEl>
                                      </p:cBhvr>
                                      <p:by x="150000" y="150000"/>
                                    </p:animScale>
                                  </p:childTnLst>
                                </p:cTn>
                              </p:par>
                            </p:childTnLst>
                          </p:cTn>
                        </p:par>
                        <p:par>
                          <p:cTn id="77" fill="hold">
                            <p:stCondLst>
                              <p:cond delay="35000"/>
                            </p:stCondLst>
                            <p:childTnLst>
                              <p:par>
                                <p:cTn id="78" presetID="22" presetClass="entr" presetSubtype="1" fill="hold" nodeType="afterEffect">
                                  <p:stCondLst>
                                    <p:cond delay="2000"/>
                                  </p:stCondLst>
                                  <p:childTnLst>
                                    <p:set>
                                      <p:cBhvr>
                                        <p:cTn id="79" dur="1" fill="hold">
                                          <p:stCondLst>
                                            <p:cond delay="0"/>
                                          </p:stCondLst>
                                        </p:cTn>
                                        <p:tgtEl>
                                          <p:spTgt spid="55"/>
                                        </p:tgtEl>
                                        <p:attrNameLst>
                                          <p:attrName>style.visibility</p:attrName>
                                        </p:attrNameLst>
                                      </p:cBhvr>
                                      <p:to>
                                        <p:strVal val="visible"/>
                                      </p:to>
                                    </p:set>
                                    <p:animEffect transition="in" filter="wipe(up)">
                                      <p:cBhvr>
                                        <p:cTn id="80" dur="1000"/>
                                        <p:tgtEl>
                                          <p:spTgt spid="55"/>
                                        </p:tgtEl>
                                      </p:cBhvr>
                                    </p:animEffect>
                                  </p:childTnLst>
                                </p:cTn>
                              </p:par>
                            </p:childTnLst>
                          </p:cTn>
                        </p:par>
                        <p:par>
                          <p:cTn id="81" fill="hold">
                            <p:stCondLst>
                              <p:cond delay="38000"/>
                            </p:stCondLst>
                            <p:childTnLst>
                              <p:par>
                                <p:cTn id="82" presetID="10" presetClass="entr" presetSubtype="0" fill="hold" nodeType="afterEffect">
                                  <p:stCondLst>
                                    <p:cond delay="1000"/>
                                  </p:stCondLst>
                                  <p:childTnLst>
                                    <p:set>
                                      <p:cBhvr>
                                        <p:cTn id="83" dur="1" fill="hold">
                                          <p:stCondLst>
                                            <p:cond delay="0"/>
                                          </p:stCondLst>
                                        </p:cTn>
                                        <p:tgtEl>
                                          <p:spTgt spid="102"/>
                                        </p:tgtEl>
                                        <p:attrNameLst>
                                          <p:attrName>style.visibility</p:attrName>
                                        </p:attrNameLst>
                                      </p:cBhvr>
                                      <p:to>
                                        <p:strVal val="visible"/>
                                      </p:to>
                                    </p:set>
                                    <p:animEffect transition="in" filter="fade">
                                      <p:cBhvr>
                                        <p:cTn id="84" dur="1000"/>
                                        <p:tgtEl>
                                          <p:spTgt spid="102"/>
                                        </p:tgtEl>
                                      </p:cBhvr>
                                    </p:animEffect>
                                  </p:childTnLst>
                                </p:cTn>
                              </p:par>
                            </p:childTnLst>
                          </p:cTn>
                        </p:par>
                        <p:par>
                          <p:cTn id="85" fill="hold">
                            <p:stCondLst>
                              <p:cond delay="40000"/>
                            </p:stCondLst>
                            <p:childTnLst>
                              <p:par>
                                <p:cTn id="86" presetID="10" presetClass="entr" presetSubtype="0" fill="hold" nodeType="afterEffect">
                                  <p:stCondLst>
                                    <p:cond delay="100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1000"/>
                                        <p:tgtEl>
                                          <p:spTgt spid="94"/>
                                        </p:tgtEl>
                                      </p:cBhvr>
                                    </p:animEffect>
                                  </p:childTnLst>
                                </p:cTn>
                              </p:par>
                            </p:childTnLst>
                          </p:cTn>
                        </p:par>
                        <p:par>
                          <p:cTn id="89" fill="hold">
                            <p:stCondLst>
                              <p:cond delay="42000"/>
                            </p:stCondLst>
                            <p:childTnLst>
                              <p:par>
                                <p:cTn id="90" presetID="6" presetClass="emph" presetSubtype="0" repeatCount="3000" accel="50000" decel="50000" autoRev="1" fill="hold" nodeType="afterEffect">
                                  <p:stCondLst>
                                    <p:cond delay="0"/>
                                  </p:stCondLst>
                                  <p:childTnLst>
                                    <p:animScale>
                                      <p:cBhvr>
                                        <p:cTn id="91" dur="500" fill="hold"/>
                                        <p:tgtEl>
                                          <p:spTgt spid="94"/>
                                        </p:tgtEl>
                                      </p:cBhvr>
                                      <p:by x="150000" y="150000"/>
                                    </p:animScale>
                                  </p:childTnLst>
                                </p:cTn>
                              </p:par>
                            </p:childTnLst>
                          </p:cTn>
                        </p:par>
                        <p:par>
                          <p:cTn id="92" fill="hold">
                            <p:stCondLst>
                              <p:cond delay="45000"/>
                            </p:stCondLst>
                            <p:childTnLst>
                              <p:par>
                                <p:cTn id="93" presetID="10" presetClass="entr" presetSubtype="0" fill="hold" nodeType="afterEffect">
                                  <p:stCondLst>
                                    <p:cond delay="200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1000"/>
                                        <p:tgtEl>
                                          <p:spTgt spid="64"/>
                                        </p:tgtEl>
                                      </p:cBhvr>
                                    </p:animEffect>
                                  </p:childTnLst>
                                </p:cTn>
                              </p:par>
                            </p:childTnLst>
                          </p:cTn>
                        </p:par>
                        <p:par>
                          <p:cTn id="96" fill="hold">
                            <p:stCondLst>
                              <p:cond delay="48000"/>
                            </p:stCondLst>
                            <p:childTnLst>
                              <p:par>
                                <p:cTn id="97" presetID="6" presetClass="emph" presetSubtype="0" repeatCount="0" accel="50000" decel="50000" autoRev="1" fill="hold" nodeType="afterEffect">
                                  <p:stCondLst>
                                    <p:cond delay="0"/>
                                  </p:stCondLst>
                                  <p:childTnLst>
                                    <p:animScale>
                                      <p:cBhvr>
                                        <p:cTn id="98" dur="3000" fill="hold"/>
                                        <p:tgtEl>
                                          <p:spTgt spid="6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7146697" cy="2698469"/>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677855"/>
            <a:ext cx="7147729" cy="4180145"/>
          </a:xfrm>
          <a:prstGeom prst="rect">
            <a:avLst/>
          </a:prstGeom>
        </p:spPr>
      </p:pic>
      <p:sp>
        <p:nvSpPr>
          <p:cNvPr id="7" name="Teardrop 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3399" y="2677855"/>
            <a:ext cx="5478601" cy="4180145"/>
          </a:xfrm>
          <a:prstGeom prst="rect">
            <a:avLst/>
          </a:prstGeom>
        </p:spPr>
      </p:pic>
      <p:pic>
        <p:nvPicPr>
          <p:cNvPr id="65" name="Picture 6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3573" y="-8294"/>
            <a:ext cx="5538427" cy="2698469"/>
          </a:xfrm>
          <a:prstGeom prst="rect">
            <a:avLst/>
          </a:prstGeom>
        </p:spPr>
      </p:pic>
      <p:sp>
        <p:nvSpPr>
          <p:cNvPr id="66" name="TextBox 65"/>
          <p:cNvSpPr txBox="1"/>
          <p:nvPr/>
        </p:nvSpPr>
        <p:spPr>
          <a:xfrm>
            <a:off x="1127430" y="636737"/>
            <a:ext cx="6792922" cy="630942"/>
          </a:xfrm>
          <a:prstGeom prst="rect">
            <a:avLst/>
          </a:prstGeom>
          <a:noFill/>
        </p:spPr>
        <p:txBody>
          <a:bodyPr wrap="square" rtlCol="0">
            <a:spAutoFit/>
          </a:bodyPr>
          <a:lstStyle/>
          <a:p>
            <a:r>
              <a:rPr lang="en-US" sz="3500" dirty="0" smtClean="0">
                <a:latin typeface="Helvetica Neue" charset="0"/>
                <a:ea typeface="Helvetica Neue" charset="0"/>
                <a:cs typeface="Helvetica Neue" charset="0"/>
              </a:rPr>
              <a:t>Classifying </a:t>
            </a:r>
            <a:r>
              <a:rPr lang="en-US" sz="3500" smtClean="0">
                <a:latin typeface="Helvetica Neue" charset="0"/>
                <a:ea typeface="Helvetica Neue" charset="0"/>
                <a:cs typeface="Helvetica Neue" charset="0"/>
              </a:rPr>
              <a:t>an insect</a:t>
            </a:r>
            <a:endParaRPr lang="en-US" sz="3500" dirty="0" smtClean="0">
              <a:latin typeface="Helvetica Neue" charset="0"/>
              <a:ea typeface="Helvetica Neue" charset="0"/>
              <a:cs typeface="Helvetica Neue" charset="0"/>
            </a:endParaRPr>
          </a:p>
        </p:txBody>
      </p:sp>
      <p:sp>
        <p:nvSpPr>
          <p:cNvPr id="67" name="Teardrop 6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9974418" y="6053329"/>
            <a:ext cx="1963730" cy="584775"/>
            <a:chOff x="5596099" y="6061747"/>
            <a:chExt cx="1963730" cy="584775"/>
          </a:xfrm>
        </p:grpSpPr>
        <p:grpSp>
          <p:nvGrpSpPr>
            <p:cNvPr id="79" name="Group 78"/>
            <p:cNvGrpSpPr/>
            <p:nvPr/>
          </p:nvGrpSpPr>
          <p:grpSpPr>
            <a:xfrm>
              <a:off x="5596099" y="6061747"/>
              <a:ext cx="1963730" cy="584775"/>
              <a:chOff x="9931631" y="2179946"/>
              <a:chExt cx="1963730" cy="584775"/>
            </a:xfrm>
            <a:solidFill>
              <a:srgbClr val="8DC740"/>
            </a:solidFill>
          </p:grpSpPr>
          <p:sp>
            <p:nvSpPr>
              <p:cNvPr id="81" name="Rectangle 80"/>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958073" y="2179946"/>
                <a:ext cx="1937288" cy="584775"/>
              </a:xfrm>
              <a:prstGeom prst="rect">
                <a:avLst/>
              </a:prstGeom>
              <a:noFill/>
            </p:spPr>
            <p:txBody>
              <a:bodyPr wrap="square" rtlCol="0">
                <a:spAutoFit/>
              </a:bodyPr>
              <a:lstStyle/>
              <a:p>
                <a:r>
                  <a:rPr lang="en-US" sz="1600" b="1" spc="-40" dirty="0" smtClean="0">
                    <a:latin typeface="Arial" charset="0"/>
                    <a:ea typeface="Arial" charset="0"/>
                    <a:cs typeface="Arial" charset="0"/>
                  </a:rPr>
                  <a:t>Wasp</a:t>
                </a:r>
                <a:r>
                  <a:rPr lang="en-US" sz="1600" b="1" spc="-40" smtClean="0">
                    <a:latin typeface="Arial" charset="0"/>
                    <a:ea typeface="Arial" charset="0"/>
                    <a:cs typeface="Arial" charset="0"/>
                  </a:rPr>
                  <a:t>, bees &amp; </a:t>
                </a:r>
                <a:r>
                  <a:rPr lang="en-US" sz="1600" b="1" spc="-40" dirty="0" smtClean="0">
                    <a:latin typeface="Arial" charset="0"/>
                    <a:ea typeface="Arial" charset="0"/>
                    <a:cs typeface="Arial" charset="0"/>
                  </a:rPr>
                  <a:t>ants</a:t>
                </a:r>
              </a:p>
              <a:p>
                <a:r>
                  <a:rPr lang="en-US" sz="1600" spc="-40" dirty="0" smtClean="0">
                    <a:latin typeface="Arial" charset="0"/>
                    <a:ea typeface="Arial" charset="0"/>
                    <a:cs typeface="Arial" charset="0"/>
                  </a:rPr>
                  <a:t>Hymenoptera</a:t>
                </a:r>
                <a:endParaRPr lang="en-US" sz="1600" spc="-40" dirty="0">
                  <a:latin typeface="Arial" charset="0"/>
                  <a:ea typeface="Arial" charset="0"/>
                  <a:cs typeface="Arial" charset="0"/>
                </a:endParaRPr>
              </a:p>
            </p:txBody>
          </p:sp>
        </p:grpSp>
        <p:cxnSp>
          <p:nvCxnSpPr>
            <p:cNvPr id="80" name="Straight Connector 79"/>
            <p:cNvCxnSpPr/>
            <p:nvPr/>
          </p:nvCxnSpPr>
          <p:spPr>
            <a:xfrm>
              <a:off x="5608462" y="6099212"/>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459208" y="1377055"/>
            <a:ext cx="4387922" cy="700249"/>
            <a:chOff x="7459208" y="1377055"/>
            <a:chExt cx="4387922" cy="700249"/>
          </a:xfrm>
        </p:grpSpPr>
        <p:grpSp>
          <p:nvGrpSpPr>
            <p:cNvPr id="84" name="Group 83"/>
            <p:cNvGrpSpPr/>
            <p:nvPr/>
          </p:nvGrpSpPr>
          <p:grpSpPr>
            <a:xfrm>
              <a:off x="9921348" y="1492528"/>
              <a:ext cx="1925782" cy="584775"/>
              <a:chOff x="8999913" y="1417320"/>
              <a:chExt cx="1925782" cy="584775"/>
            </a:xfrm>
          </p:grpSpPr>
          <p:sp>
            <p:nvSpPr>
              <p:cNvPr id="94" name="Rectangle 93"/>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a:t>
                </a:r>
                <a:r>
                  <a:rPr lang="en-US" sz="1600" smtClean="0">
                    <a:latin typeface="Arial" charset="0"/>
                    <a:ea typeface="Arial" charset="0"/>
                    <a:cs typeface="Arial" charset="0"/>
                  </a:rPr>
                  <a:t>wings form </a:t>
                </a:r>
                <a:r>
                  <a:rPr lang="en-US" sz="1600" dirty="0" smtClean="0">
                    <a:latin typeface="Arial" charset="0"/>
                    <a:ea typeface="Arial" charset="0"/>
                    <a:cs typeface="Arial" charset="0"/>
                  </a:rPr>
                  <a:t>a protective cover</a:t>
                </a:r>
                <a:endParaRPr lang="en-US" sz="1600" dirty="0">
                  <a:latin typeface="Arial" charset="0"/>
                  <a:ea typeface="Arial" charset="0"/>
                  <a:cs typeface="Arial" charset="0"/>
                </a:endParaRPr>
              </a:p>
            </p:txBody>
          </p:sp>
        </p:grpSp>
        <p:grpSp>
          <p:nvGrpSpPr>
            <p:cNvPr id="85" name="Group 84"/>
            <p:cNvGrpSpPr/>
            <p:nvPr/>
          </p:nvGrpSpPr>
          <p:grpSpPr>
            <a:xfrm>
              <a:off x="7702859" y="1492529"/>
              <a:ext cx="2087480" cy="584775"/>
              <a:chOff x="9880368" y="2193858"/>
              <a:chExt cx="2087480" cy="584775"/>
            </a:xfrm>
          </p:grpSpPr>
          <p:sp>
            <p:nvSpPr>
              <p:cNvPr id="92" name="Rectangle 91"/>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9880368" y="2193858"/>
                <a:ext cx="2087480" cy="584775"/>
              </a:xfrm>
              <a:prstGeom prst="rect">
                <a:avLst/>
              </a:prstGeom>
              <a:noFill/>
            </p:spPr>
            <p:txBody>
              <a:bodyPr wrap="square" rtlCol="0">
                <a:spAutoFit/>
              </a:bodyPr>
              <a:lstStyle/>
              <a:p>
                <a:r>
                  <a:rPr lang="en-US" sz="1600" spc="-40" dirty="0" smtClean="0">
                    <a:latin typeface="Arial" charset="0"/>
                    <a:ea typeface="Arial" charset="0"/>
                    <a:cs typeface="Arial" charset="0"/>
                  </a:rPr>
                  <a:t>Front wings don’t </a:t>
                </a:r>
              </a:p>
              <a:p>
                <a:r>
                  <a:rPr lang="en-US" sz="1600" spc="-40" dirty="0" smtClean="0">
                    <a:latin typeface="Arial" charset="0"/>
                    <a:ea typeface="Arial" charset="0"/>
                    <a:cs typeface="Arial" charset="0"/>
                  </a:rPr>
                  <a:t>form protective cover</a:t>
                </a:r>
                <a:endParaRPr lang="en-US" sz="1600" spc="-40" dirty="0">
                  <a:latin typeface="Arial" charset="0"/>
                  <a:ea typeface="Arial" charset="0"/>
                  <a:cs typeface="Arial" charset="0"/>
                </a:endParaRPr>
              </a:p>
            </p:txBody>
          </p:sp>
        </p:grpSp>
        <p:grpSp>
          <p:nvGrpSpPr>
            <p:cNvPr id="86" name="Group 85"/>
            <p:cNvGrpSpPr/>
            <p:nvPr/>
          </p:nvGrpSpPr>
          <p:grpSpPr>
            <a:xfrm>
              <a:off x="7459208" y="1377055"/>
              <a:ext cx="360000" cy="369332"/>
              <a:chOff x="6384969" y="1295851"/>
              <a:chExt cx="360000" cy="369332"/>
            </a:xfrm>
          </p:grpSpPr>
          <p:sp>
            <p:nvSpPr>
              <p:cNvPr id="90" name="Oval 89"/>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grpSp>
        <p:nvGrpSpPr>
          <p:cNvPr id="87" name="Group 86"/>
          <p:cNvGrpSpPr/>
          <p:nvPr/>
        </p:nvGrpSpPr>
        <p:grpSpPr>
          <a:xfrm>
            <a:off x="3821736" y="3009889"/>
            <a:ext cx="360000" cy="369332"/>
            <a:chOff x="6384969" y="1295851"/>
            <a:chExt cx="360000" cy="369332"/>
          </a:xfrm>
        </p:grpSpPr>
        <p:sp>
          <p:nvSpPr>
            <p:cNvPr id="88" name="Oval 87"/>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nvGrpSpPr>
          <p:cNvPr id="38" name="Group 37"/>
          <p:cNvGrpSpPr/>
          <p:nvPr/>
        </p:nvGrpSpPr>
        <p:grpSpPr>
          <a:xfrm>
            <a:off x="6529830" y="3642193"/>
            <a:ext cx="4376359" cy="722585"/>
            <a:chOff x="6529830" y="3642193"/>
            <a:chExt cx="4376359" cy="722585"/>
          </a:xfrm>
        </p:grpSpPr>
        <p:grpSp>
          <p:nvGrpSpPr>
            <p:cNvPr id="98" name="Group 97"/>
            <p:cNvGrpSpPr/>
            <p:nvPr/>
          </p:nvGrpSpPr>
          <p:grpSpPr>
            <a:xfrm>
              <a:off x="8802989" y="3763165"/>
              <a:ext cx="1944267" cy="584775"/>
              <a:chOff x="9005455" y="1407086"/>
              <a:chExt cx="1944267" cy="584775"/>
            </a:xfrm>
          </p:grpSpPr>
          <p:sp>
            <p:nvSpPr>
              <p:cNvPr id="108" name="Rectangle 107"/>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9023940" y="1407086"/>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Wings </a:t>
                </a:r>
                <a:r>
                  <a:rPr lang="en-US" sz="1600" smtClean="0">
                    <a:latin typeface="Arial" charset="0"/>
                    <a:ea typeface="Arial" charset="0"/>
                    <a:cs typeface="Arial" charset="0"/>
                  </a:rPr>
                  <a:t>don’t slope down</a:t>
                </a:r>
                <a:endParaRPr lang="en-US" sz="1600" dirty="0">
                  <a:latin typeface="Arial" charset="0"/>
                  <a:ea typeface="Arial" charset="0"/>
                  <a:cs typeface="Arial" charset="0"/>
                </a:endParaRPr>
              </a:p>
            </p:txBody>
          </p:sp>
        </p:grpSp>
        <p:grpSp>
          <p:nvGrpSpPr>
            <p:cNvPr id="99" name="Group 98"/>
            <p:cNvGrpSpPr/>
            <p:nvPr/>
          </p:nvGrpSpPr>
          <p:grpSpPr>
            <a:xfrm>
              <a:off x="6529830" y="3780003"/>
              <a:ext cx="2015329" cy="584775"/>
              <a:chOff x="9830264" y="2193858"/>
              <a:chExt cx="2015329" cy="584775"/>
            </a:xfrm>
          </p:grpSpPr>
          <p:sp>
            <p:nvSpPr>
              <p:cNvPr id="106" name="Rectangle 105"/>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9830264" y="2193858"/>
                <a:ext cx="2015329" cy="584775"/>
              </a:xfrm>
              <a:prstGeom prst="rect">
                <a:avLst/>
              </a:prstGeom>
              <a:noFill/>
            </p:spPr>
            <p:txBody>
              <a:bodyPr wrap="square" rtlCol="0">
                <a:spAutoFit/>
              </a:bodyPr>
              <a:lstStyle/>
              <a:p>
                <a:pPr algn="ctr"/>
                <a:r>
                  <a:rPr lang="en-US" sz="1600" spc="-40" smtClean="0">
                    <a:latin typeface="Arial" charset="0"/>
                    <a:ea typeface="Arial" charset="0"/>
                    <a:cs typeface="Arial" charset="0"/>
                  </a:rPr>
                  <a:t>Wings slope down like a roof</a:t>
                </a:r>
                <a:endParaRPr lang="en-US" sz="1600" spc="-40" dirty="0">
                  <a:latin typeface="Arial" charset="0"/>
                  <a:ea typeface="Arial" charset="0"/>
                  <a:cs typeface="Arial" charset="0"/>
                </a:endParaRPr>
              </a:p>
            </p:txBody>
          </p:sp>
        </p:grpSp>
        <p:grpSp>
          <p:nvGrpSpPr>
            <p:cNvPr id="100" name="Group 99"/>
            <p:cNvGrpSpPr/>
            <p:nvPr/>
          </p:nvGrpSpPr>
          <p:grpSpPr>
            <a:xfrm>
              <a:off x="10546189" y="3642193"/>
              <a:ext cx="360000" cy="369332"/>
              <a:chOff x="6384969" y="1295851"/>
              <a:chExt cx="360000" cy="369332"/>
            </a:xfrm>
          </p:grpSpPr>
          <p:sp>
            <p:nvSpPr>
              <p:cNvPr id="104" name="Oval 103"/>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grpSp>
        <p:nvGrpSpPr>
          <p:cNvPr id="101" name="Group 100"/>
          <p:cNvGrpSpPr/>
          <p:nvPr/>
        </p:nvGrpSpPr>
        <p:grpSpPr>
          <a:xfrm>
            <a:off x="5555284" y="3337374"/>
            <a:ext cx="360000" cy="369332"/>
            <a:chOff x="6384969" y="1295851"/>
            <a:chExt cx="360000" cy="369332"/>
          </a:xfrm>
        </p:grpSpPr>
        <p:sp>
          <p:nvSpPr>
            <p:cNvPr id="102" name="Oval 101"/>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nvGrpSpPr>
          <p:cNvPr id="113" name="Group 112"/>
          <p:cNvGrpSpPr/>
          <p:nvPr/>
        </p:nvGrpSpPr>
        <p:grpSpPr>
          <a:xfrm>
            <a:off x="5127473" y="3757525"/>
            <a:ext cx="360000" cy="369332"/>
            <a:chOff x="6384969" y="1295851"/>
            <a:chExt cx="360000" cy="369332"/>
          </a:xfrm>
        </p:grpSpPr>
        <p:sp>
          <p:nvSpPr>
            <p:cNvPr id="117" name="Oval 116"/>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nvGrpSpPr>
          <p:cNvPr id="5" name="Group 4"/>
          <p:cNvGrpSpPr/>
          <p:nvPr/>
        </p:nvGrpSpPr>
        <p:grpSpPr>
          <a:xfrm>
            <a:off x="6384969" y="590181"/>
            <a:ext cx="4445822" cy="692267"/>
            <a:chOff x="6384969" y="590181"/>
            <a:chExt cx="4445822" cy="692267"/>
          </a:xfrm>
        </p:grpSpPr>
        <p:grpSp>
          <p:nvGrpSpPr>
            <p:cNvPr id="122" name="Group 121"/>
            <p:cNvGrpSpPr/>
            <p:nvPr/>
          </p:nvGrpSpPr>
          <p:grpSpPr>
            <a:xfrm>
              <a:off x="6665130" y="742121"/>
              <a:ext cx="1925782" cy="540327"/>
              <a:chOff x="8999913" y="1440873"/>
              <a:chExt cx="1925782" cy="540327"/>
            </a:xfrm>
          </p:grpSpPr>
          <p:sp>
            <p:nvSpPr>
              <p:cNvPr id="133" name="Rectangle 132"/>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899991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Two pairs of wings</a:t>
                </a:r>
                <a:endParaRPr lang="en-US" sz="1600" dirty="0">
                  <a:latin typeface="Arial" charset="0"/>
                  <a:ea typeface="Arial" charset="0"/>
                  <a:cs typeface="Arial" charset="0"/>
                </a:endParaRPr>
              </a:p>
            </p:txBody>
          </p:sp>
        </p:grpSp>
        <p:grpSp>
          <p:nvGrpSpPr>
            <p:cNvPr id="123" name="Group 122"/>
            <p:cNvGrpSpPr/>
            <p:nvPr/>
          </p:nvGrpSpPr>
          <p:grpSpPr>
            <a:xfrm>
              <a:off x="8849591" y="742121"/>
              <a:ext cx="1981200" cy="540327"/>
              <a:chOff x="6871855" y="1440873"/>
              <a:chExt cx="1981200" cy="540327"/>
            </a:xfrm>
          </p:grpSpPr>
          <p:sp>
            <p:nvSpPr>
              <p:cNvPr id="131" name="Rectangle 130"/>
              <p:cNvSpPr/>
              <p:nvPr/>
            </p:nvSpPr>
            <p:spPr>
              <a:xfrm>
                <a:off x="68718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692727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One pair of wings</a:t>
                </a:r>
                <a:endParaRPr lang="en-US" sz="1600" dirty="0">
                  <a:latin typeface="Arial" charset="0"/>
                  <a:ea typeface="Arial" charset="0"/>
                  <a:cs typeface="Arial" charset="0"/>
                </a:endParaRPr>
              </a:p>
            </p:txBody>
          </p:sp>
        </p:grpSp>
        <p:grpSp>
          <p:nvGrpSpPr>
            <p:cNvPr id="124" name="Group 123"/>
            <p:cNvGrpSpPr/>
            <p:nvPr/>
          </p:nvGrpSpPr>
          <p:grpSpPr>
            <a:xfrm>
              <a:off x="6384969" y="590181"/>
              <a:ext cx="360000" cy="369332"/>
              <a:chOff x="6384969" y="1295851"/>
              <a:chExt cx="360000" cy="369332"/>
            </a:xfrm>
          </p:grpSpPr>
          <p:sp>
            <p:nvSpPr>
              <p:cNvPr id="129" name="Oval 128"/>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grpSp>
        <p:nvGrpSpPr>
          <p:cNvPr id="125" name="Group 124"/>
          <p:cNvGrpSpPr/>
          <p:nvPr/>
        </p:nvGrpSpPr>
        <p:grpSpPr>
          <a:xfrm>
            <a:off x="4447852" y="2603859"/>
            <a:ext cx="360000" cy="369332"/>
            <a:chOff x="7400886" y="-13575"/>
            <a:chExt cx="360000" cy="369332"/>
          </a:xfrm>
        </p:grpSpPr>
        <p:sp>
          <p:nvSpPr>
            <p:cNvPr id="127" name="Oval 126"/>
            <p:cNvSpPr>
              <a:spLocks noChangeAspect="1"/>
            </p:cNvSpPr>
            <p:nvPr/>
          </p:nvSpPr>
          <p:spPr>
            <a:xfrm>
              <a:off x="7400886" y="-12004"/>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7417428" y="-135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cxnSp>
        <p:nvCxnSpPr>
          <p:cNvPr id="126" name="Straight Connector 125"/>
          <p:cNvCxnSpPr/>
          <p:nvPr/>
        </p:nvCxnSpPr>
        <p:spPr>
          <a:xfrm>
            <a:off x="8555986" y="99452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9640456" y="1780571"/>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9777507" y="1285139"/>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550564" y="254757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687615" y="2052143"/>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3345051" y="3389268"/>
            <a:ext cx="360000" cy="369332"/>
            <a:chOff x="6384969" y="1295851"/>
            <a:chExt cx="360000" cy="369332"/>
          </a:xfrm>
        </p:grpSpPr>
        <p:sp>
          <p:nvSpPr>
            <p:cNvPr id="148" name="Oval 147"/>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nvGrpSpPr>
          <p:cNvPr id="23" name="Group 22"/>
          <p:cNvGrpSpPr/>
          <p:nvPr/>
        </p:nvGrpSpPr>
        <p:grpSpPr>
          <a:xfrm>
            <a:off x="6663052" y="2051274"/>
            <a:ext cx="4278280" cy="769800"/>
            <a:chOff x="6663052" y="2051274"/>
            <a:chExt cx="4278280" cy="769800"/>
          </a:xfrm>
        </p:grpSpPr>
        <p:sp>
          <p:nvSpPr>
            <p:cNvPr id="140" name="Rectangle 139"/>
            <p:cNvSpPr/>
            <p:nvPr/>
          </p:nvSpPr>
          <p:spPr>
            <a:xfrm>
              <a:off x="6663052" y="2259852"/>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6663568" y="2236299"/>
              <a:ext cx="1882202" cy="584775"/>
            </a:xfrm>
            <a:prstGeom prst="rect">
              <a:avLst/>
            </a:prstGeom>
            <a:noFill/>
          </p:spPr>
          <p:txBody>
            <a:bodyPr wrap="square" rtlCol="0">
              <a:spAutoFit/>
            </a:bodyPr>
            <a:lstStyle/>
            <a:p>
              <a:pPr algn="ctr"/>
              <a:r>
                <a:rPr lang="en-US" sz="1600" dirty="0" smtClean="0">
                  <a:latin typeface="Arial" charset="0"/>
                  <a:ea typeface="Arial" charset="0"/>
                  <a:cs typeface="Arial" charset="0"/>
                </a:rPr>
                <a:t>Front &amp; hind wings are different</a:t>
              </a:r>
              <a:endParaRPr lang="en-US" sz="1600" dirty="0">
                <a:latin typeface="Arial" charset="0"/>
                <a:ea typeface="Arial" charset="0"/>
                <a:cs typeface="Arial" charset="0"/>
              </a:endParaRPr>
            </a:p>
          </p:txBody>
        </p:sp>
        <p:grpSp>
          <p:nvGrpSpPr>
            <p:cNvPr id="143" name="Group 142"/>
            <p:cNvGrpSpPr/>
            <p:nvPr/>
          </p:nvGrpSpPr>
          <p:grpSpPr>
            <a:xfrm>
              <a:off x="8762658" y="2236299"/>
              <a:ext cx="2087480" cy="584775"/>
              <a:chOff x="9852318" y="2193858"/>
              <a:chExt cx="2087480" cy="584775"/>
            </a:xfrm>
          </p:grpSpPr>
          <p:sp>
            <p:nvSpPr>
              <p:cNvPr id="150" name="Rectangle 149"/>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9852318" y="2193858"/>
                <a:ext cx="2087480" cy="584775"/>
              </a:xfrm>
              <a:prstGeom prst="rect">
                <a:avLst/>
              </a:prstGeom>
              <a:noFill/>
            </p:spPr>
            <p:txBody>
              <a:bodyPr wrap="square" rtlCol="0">
                <a:spAutoFit/>
              </a:bodyPr>
              <a:lstStyle/>
              <a:p>
                <a:pPr algn="ctr"/>
                <a:r>
                  <a:rPr lang="en-US" sz="1600" dirty="0" smtClean="0">
                    <a:latin typeface="Arial" charset="0"/>
                    <a:ea typeface="Arial" charset="0"/>
                    <a:cs typeface="Arial" charset="0"/>
                  </a:rPr>
                  <a:t>Front &amp; hind wings </a:t>
                </a:r>
                <a:r>
                  <a:rPr lang="en-US" sz="1600" smtClean="0">
                    <a:latin typeface="Arial" charset="0"/>
                    <a:ea typeface="Arial" charset="0"/>
                    <a:cs typeface="Arial" charset="0"/>
                  </a:rPr>
                  <a:t>have similar texture</a:t>
                </a:r>
                <a:endParaRPr lang="en-US" sz="1600" dirty="0">
                  <a:latin typeface="Arial" charset="0"/>
                  <a:ea typeface="Arial" charset="0"/>
                  <a:cs typeface="Arial" charset="0"/>
                </a:endParaRPr>
              </a:p>
            </p:txBody>
          </p:sp>
        </p:grpSp>
        <p:grpSp>
          <p:nvGrpSpPr>
            <p:cNvPr id="145" name="Group 144"/>
            <p:cNvGrpSpPr/>
            <p:nvPr/>
          </p:nvGrpSpPr>
          <p:grpSpPr>
            <a:xfrm>
              <a:off x="10581332" y="2051274"/>
              <a:ext cx="360000" cy="373346"/>
              <a:chOff x="6366296" y="1213065"/>
              <a:chExt cx="360000" cy="373346"/>
            </a:xfrm>
          </p:grpSpPr>
          <p:sp>
            <p:nvSpPr>
              <p:cNvPr id="146" name="Oval 145"/>
              <p:cNvSpPr>
                <a:spLocks noChangeAspect="1"/>
              </p:cNvSpPr>
              <p:nvPr/>
            </p:nvSpPr>
            <p:spPr>
              <a:xfrm>
                <a:off x="6366296" y="1226411"/>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6401511" y="121306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grpSp>
        <p:nvGrpSpPr>
          <p:cNvPr id="32" name="Group 31"/>
          <p:cNvGrpSpPr/>
          <p:nvPr/>
        </p:nvGrpSpPr>
        <p:grpSpPr>
          <a:xfrm>
            <a:off x="7607130" y="2836095"/>
            <a:ext cx="4367018" cy="778100"/>
            <a:chOff x="7607130" y="2836095"/>
            <a:chExt cx="4367018" cy="778100"/>
          </a:xfrm>
        </p:grpSpPr>
        <p:grpSp>
          <p:nvGrpSpPr>
            <p:cNvPr id="157" name="Group 156"/>
            <p:cNvGrpSpPr/>
            <p:nvPr/>
          </p:nvGrpSpPr>
          <p:grpSpPr>
            <a:xfrm>
              <a:off x="9950043" y="3029420"/>
              <a:ext cx="2024105" cy="584775"/>
              <a:chOff x="9005455" y="1417320"/>
              <a:chExt cx="2024105" cy="584775"/>
            </a:xfrm>
          </p:grpSpPr>
          <p:sp>
            <p:nvSpPr>
              <p:cNvPr id="167" name="Rectangle 166"/>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9029948" y="1417320"/>
                <a:ext cx="1999612" cy="584775"/>
              </a:xfrm>
              <a:prstGeom prst="rect">
                <a:avLst/>
              </a:prstGeom>
              <a:noFill/>
            </p:spPr>
            <p:txBody>
              <a:bodyPr wrap="square" rtlCol="0">
                <a:spAutoFit/>
              </a:bodyPr>
              <a:lstStyle/>
              <a:p>
                <a:r>
                  <a:rPr lang="en-US" sz="1600" spc="-100" dirty="0" smtClean="0">
                    <a:latin typeface="Arial" charset="0"/>
                    <a:ea typeface="Arial" charset="0"/>
                    <a:cs typeface="Arial" charset="0"/>
                  </a:rPr>
                  <a:t>Wings covered in scales</a:t>
                </a:r>
                <a:endParaRPr lang="en-US" sz="1600" spc="-100" dirty="0">
                  <a:latin typeface="Arial" charset="0"/>
                  <a:ea typeface="Arial" charset="0"/>
                  <a:cs typeface="Arial" charset="0"/>
                </a:endParaRPr>
              </a:p>
            </p:txBody>
          </p:sp>
        </p:grpSp>
        <p:grpSp>
          <p:nvGrpSpPr>
            <p:cNvPr id="158" name="Group 157"/>
            <p:cNvGrpSpPr/>
            <p:nvPr/>
          </p:nvGrpSpPr>
          <p:grpSpPr>
            <a:xfrm>
              <a:off x="7776942" y="3041656"/>
              <a:ext cx="2087480" cy="540327"/>
              <a:chOff x="9930349" y="2217411"/>
              <a:chExt cx="2087480" cy="540327"/>
            </a:xfrm>
          </p:grpSpPr>
          <p:sp>
            <p:nvSpPr>
              <p:cNvPr id="165" name="Rectangle 164"/>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9930349" y="2304041"/>
                <a:ext cx="2087480" cy="338554"/>
              </a:xfrm>
              <a:prstGeom prst="rect">
                <a:avLst/>
              </a:prstGeom>
              <a:noFill/>
            </p:spPr>
            <p:txBody>
              <a:bodyPr wrap="square" rtlCol="0">
                <a:spAutoFit/>
              </a:bodyPr>
              <a:lstStyle/>
              <a:p>
                <a:r>
                  <a:rPr lang="en-US" sz="1600" spc="-40" dirty="0" smtClean="0">
                    <a:latin typeface="Arial" charset="0"/>
                    <a:ea typeface="Arial" charset="0"/>
                    <a:cs typeface="Arial" charset="0"/>
                  </a:rPr>
                  <a:t>Wings membranous</a:t>
                </a:r>
                <a:endParaRPr lang="en-US" sz="1600" spc="-40" dirty="0">
                  <a:latin typeface="Arial" charset="0"/>
                  <a:ea typeface="Arial" charset="0"/>
                  <a:cs typeface="Arial" charset="0"/>
                </a:endParaRPr>
              </a:p>
            </p:txBody>
          </p:sp>
        </p:grpSp>
        <p:grpSp>
          <p:nvGrpSpPr>
            <p:cNvPr id="159" name="Group 158"/>
            <p:cNvGrpSpPr/>
            <p:nvPr/>
          </p:nvGrpSpPr>
          <p:grpSpPr>
            <a:xfrm>
              <a:off x="7607130" y="2836095"/>
              <a:ext cx="360000" cy="369332"/>
              <a:chOff x="6384969" y="1295851"/>
              <a:chExt cx="360000" cy="369332"/>
            </a:xfrm>
          </p:grpSpPr>
          <p:sp>
            <p:nvSpPr>
              <p:cNvPr id="163" name="Oval 162"/>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grpSp>
        <p:nvGrpSpPr>
          <p:cNvPr id="160" name="Group 159"/>
          <p:cNvGrpSpPr/>
          <p:nvPr/>
        </p:nvGrpSpPr>
        <p:grpSpPr>
          <a:xfrm>
            <a:off x="2873966" y="3762219"/>
            <a:ext cx="360000" cy="369332"/>
            <a:chOff x="6384969" y="1295851"/>
            <a:chExt cx="360000" cy="369332"/>
          </a:xfrm>
        </p:grpSpPr>
        <p:sp>
          <p:nvSpPr>
            <p:cNvPr id="161" name="Oval 160"/>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cxnSp>
        <p:nvCxnSpPr>
          <p:cNvPr id="156" name="Straight Connector 155"/>
          <p:cNvCxnSpPr/>
          <p:nvPr/>
        </p:nvCxnSpPr>
        <p:spPr>
          <a:xfrm>
            <a:off x="9661524" y="3295118"/>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9798575" y="2799686"/>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511477" y="4088340"/>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8648528" y="3582139"/>
            <a:ext cx="0" cy="504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9660115" y="4844242"/>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9797166" y="4338041"/>
            <a:ext cx="0" cy="504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678468" y="4301322"/>
            <a:ext cx="4335451" cy="819358"/>
            <a:chOff x="7678468" y="4301322"/>
            <a:chExt cx="4335451" cy="819358"/>
          </a:xfrm>
        </p:grpSpPr>
        <p:grpSp>
          <p:nvGrpSpPr>
            <p:cNvPr id="183" name="Group 182"/>
            <p:cNvGrpSpPr/>
            <p:nvPr/>
          </p:nvGrpSpPr>
          <p:grpSpPr>
            <a:xfrm>
              <a:off x="9951627" y="4523186"/>
              <a:ext cx="1927791" cy="584775"/>
              <a:chOff x="9005455" y="1411205"/>
              <a:chExt cx="1927791" cy="584775"/>
            </a:xfrm>
          </p:grpSpPr>
          <p:sp>
            <p:nvSpPr>
              <p:cNvPr id="184" name="Rectangle 183"/>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9007464" y="1411205"/>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&amp; hind wings </a:t>
                </a:r>
                <a:r>
                  <a:rPr lang="en-US" sz="1600" smtClean="0">
                    <a:latin typeface="Arial" charset="0"/>
                    <a:ea typeface="Arial" charset="0"/>
                    <a:cs typeface="Arial" charset="0"/>
                  </a:rPr>
                  <a:t>different size</a:t>
                </a:r>
                <a:endParaRPr lang="en-US" sz="1600" dirty="0">
                  <a:latin typeface="Arial" charset="0"/>
                  <a:ea typeface="Arial" charset="0"/>
                  <a:cs typeface="Arial" charset="0"/>
                </a:endParaRPr>
              </a:p>
            </p:txBody>
          </p:sp>
        </p:grpSp>
        <p:grpSp>
          <p:nvGrpSpPr>
            <p:cNvPr id="186" name="Group 185"/>
            <p:cNvGrpSpPr/>
            <p:nvPr/>
          </p:nvGrpSpPr>
          <p:grpSpPr>
            <a:xfrm>
              <a:off x="7678468" y="4535905"/>
              <a:ext cx="2015329" cy="584775"/>
              <a:chOff x="9830264" y="2193858"/>
              <a:chExt cx="2015329" cy="584775"/>
            </a:xfrm>
          </p:grpSpPr>
          <p:sp>
            <p:nvSpPr>
              <p:cNvPr id="187" name="Rectangle 186"/>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9830264" y="2193858"/>
                <a:ext cx="2015329"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Front &amp; hind wings similar size</a:t>
                </a:r>
                <a:endParaRPr lang="en-US" sz="1600" spc="-40" dirty="0">
                  <a:latin typeface="Arial" charset="0"/>
                  <a:ea typeface="Arial" charset="0"/>
                  <a:cs typeface="Arial" charset="0"/>
                </a:endParaRPr>
              </a:p>
            </p:txBody>
          </p:sp>
        </p:grpSp>
        <p:grpSp>
          <p:nvGrpSpPr>
            <p:cNvPr id="114" name="Group 113"/>
            <p:cNvGrpSpPr/>
            <p:nvPr/>
          </p:nvGrpSpPr>
          <p:grpSpPr>
            <a:xfrm>
              <a:off x="11653919" y="4301322"/>
              <a:ext cx="360000" cy="369332"/>
              <a:chOff x="6384969" y="1295851"/>
              <a:chExt cx="360000" cy="369332"/>
            </a:xfrm>
          </p:grpSpPr>
          <p:sp>
            <p:nvSpPr>
              <p:cNvPr id="115" name="Oval 114"/>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cxnSp>
        <p:nvCxnSpPr>
          <p:cNvPr id="194" name="Straight Connector 193"/>
          <p:cNvCxnSpPr/>
          <p:nvPr/>
        </p:nvCxnSpPr>
        <p:spPr>
          <a:xfrm flipV="1">
            <a:off x="10889930" y="5093181"/>
            <a:ext cx="0" cy="270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4439063" y="4815573"/>
            <a:ext cx="360000" cy="369332"/>
            <a:chOff x="6384969" y="1295851"/>
            <a:chExt cx="360000" cy="369332"/>
          </a:xfrm>
        </p:grpSpPr>
        <p:sp>
          <p:nvSpPr>
            <p:cNvPr id="196" name="Oval 195"/>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7</a:t>
              </a:r>
              <a:endParaRPr lang="en-US" b="1" dirty="0">
                <a:solidFill>
                  <a:schemeClr val="bg1"/>
                </a:solidFill>
                <a:latin typeface="Arial" charset="0"/>
                <a:ea typeface="Arial" charset="0"/>
                <a:cs typeface="Arial" charset="0"/>
              </a:endParaRPr>
            </a:p>
          </p:txBody>
        </p:sp>
      </p:grpSp>
      <p:grpSp>
        <p:nvGrpSpPr>
          <p:cNvPr id="51" name="Group 50"/>
          <p:cNvGrpSpPr/>
          <p:nvPr/>
        </p:nvGrpSpPr>
        <p:grpSpPr>
          <a:xfrm>
            <a:off x="9859392" y="5146626"/>
            <a:ext cx="2188654" cy="891095"/>
            <a:chOff x="9859392" y="5146626"/>
            <a:chExt cx="2188654" cy="891095"/>
          </a:xfrm>
        </p:grpSpPr>
        <p:sp>
          <p:nvSpPr>
            <p:cNvPr id="111" name="Triangle 110"/>
            <p:cNvSpPr/>
            <p:nvPr/>
          </p:nvSpPr>
          <p:spPr>
            <a:xfrm rot="10800000">
              <a:off x="10724960" y="5822737"/>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9859392" y="5338275"/>
              <a:ext cx="2015329" cy="584775"/>
              <a:chOff x="9830264" y="2193858"/>
              <a:chExt cx="2015329" cy="584775"/>
            </a:xfrm>
          </p:grpSpPr>
          <p:sp>
            <p:nvSpPr>
              <p:cNvPr id="192" name="Rectangle 191"/>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9830264" y="2193858"/>
                <a:ext cx="2015329"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Body has a narrow ‘waist’</a:t>
                </a:r>
                <a:endParaRPr lang="en-US" sz="1600" spc="-40" dirty="0">
                  <a:latin typeface="Arial" charset="0"/>
                  <a:ea typeface="Arial" charset="0"/>
                  <a:cs typeface="Arial" charset="0"/>
                </a:endParaRPr>
              </a:p>
            </p:txBody>
          </p:sp>
        </p:grpSp>
        <p:grpSp>
          <p:nvGrpSpPr>
            <p:cNvPr id="198" name="Group 197"/>
            <p:cNvGrpSpPr/>
            <p:nvPr/>
          </p:nvGrpSpPr>
          <p:grpSpPr>
            <a:xfrm>
              <a:off x="11688046" y="5146626"/>
              <a:ext cx="360000" cy="369332"/>
              <a:chOff x="6384969" y="1295851"/>
              <a:chExt cx="360000" cy="369332"/>
            </a:xfrm>
          </p:grpSpPr>
          <p:sp>
            <p:nvSpPr>
              <p:cNvPr id="199" name="Oval 198"/>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7</a:t>
                </a:r>
                <a:endParaRPr lang="en-US" b="1" dirty="0">
                  <a:solidFill>
                    <a:schemeClr val="bg1"/>
                  </a:solidFill>
                  <a:latin typeface="Arial" charset="0"/>
                  <a:ea typeface="Arial" charset="0"/>
                  <a:cs typeface="Arial" charset="0"/>
                </a:endParaRPr>
              </a:p>
            </p:txBody>
          </p:sp>
        </p:grpSp>
      </p:grpSp>
    </p:spTree>
    <p:extLst>
      <p:ext uri="{BB962C8B-B14F-4D97-AF65-F5344CB8AC3E}">
        <p14:creationId xmlns:p14="http://schemas.microsoft.com/office/powerpoint/2010/main" val="1384281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1000"/>
                                        <p:tgtEl>
                                          <p:spTgt spid="125"/>
                                        </p:tgtEl>
                                      </p:cBhvr>
                                    </p:animEffect>
                                  </p:childTnLst>
                                </p:cTn>
                              </p:par>
                              <p:par>
                                <p:cTn id="12" presetID="10" presetClass="entr" presetSubtype="0" fill="hold" nodeType="with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1000"/>
                                        <p:tgtEl>
                                          <p:spTgt spid="126"/>
                                        </p:tgtEl>
                                      </p:cBhvr>
                                    </p:animEffect>
                                  </p:childTnLst>
                                </p:cTn>
                              </p:par>
                            </p:childTnLst>
                          </p:cTn>
                        </p:par>
                        <p:par>
                          <p:cTn id="15" fill="hold">
                            <p:stCondLst>
                              <p:cond delay="6000"/>
                            </p:stCondLst>
                            <p:childTnLst>
                              <p:par>
                                <p:cTn id="16" presetID="6" presetClass="emph" presetSubtype="0" repeatCount="3000" accel="50000" decel="50000" autoRev="1" fill="hold" nodeType="afterEffect">
                                  <p:stCondLst>
                                    <p:cond delay="1000"/>
                                  </p:stCondLst>
                                  <p:childTnLst>
                                    <p:animScale>
                                      <p:cBhvr>
                                        <p:cTn id="17" dur="500" fill="hold"/>
                                        <p:tgtEl>
                                          <p:spTgt spid="125"/>
                                        </p:tgtEl>
                                      </p:cBhvr>
                                      <p:by x="150000" y="150000"/>
                                    </p:animScale>
                                  </p:childTnLst>
                                </p:cTn>
                              </p:par>
                            </p:childTnLst>
                          </p:cTn>
                        </p:par>
                        <p:par>
                          <p:cTn id="18" fill="hold">
                            <p:stCondLst>
                              <p:cond delay="10000"/>
                            </p:stCondLst>
                            <p:childTnLst>
                              <p:par>
                                <p:cTn id="19" presetID="22" presetClass="entr" presetSubtype="1" fill="hold" nodeType="afterEffect">
                                  <p:stCondLst>
                                    <p:cond delay="200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1000"/>
                                        <p:tgtEl>
                                          <p:spTgt spid="136"/>
                                        </p:tgtEl>
                                      </p:cBhvr>
                                    </p:animEffect>
                                  </p:childTnLst>
                                </p:cTn>
                              </p:par>
                            </p:childTnLst>
                          </p:cTn>
                        </p:par>
                        <p:par>
                          <p:cTn id="22" fill="hold">
                            <p:stCondLst>
                              <p:cond delay="13000"/>
                            </p:stCondLst>
                            <p:childTnLst>
                              <p:par>
                                <p:cTn id="23" presetID="22" presetClass="entr" presetSubtype="1" fill="hold"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wipe(up)">
                                      <p:cBhvr>
                                        <p:cTn id="25" dur="1000"/>
                                        <p:tgtEl>
                                          <p:spTgt spid="135"/>
                                        </p:tgtEl>
                                      </p:cBhvr>
                                    </p:animEffect>
                                  </p:childTnLst>
                                </p:cTn>
                              </p:par>
                            </p:childTnLst>
                          </p:cTn>
                        </p:par>
                        <p:par>
                          <p:cTn id="26" fill="hold">
                            <p:stCondLst>
                              <p:cond delay="14000"/>
                            </p:stCondLst>
                            <p:childTnLst>
                              <p:par>
                                <p:cTn id="27" presetID="10" presetClass="entr" presetSubtype="0" fill="hold" nodeType="after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par>
                          <p:cTn id="30" fill="hold">
                            <p:stCondLst>
                              <p:cond delay="16000"/>
                            </p:stCondLst>
                            <p:childTnLst>
                              <p:par>
                                <p:cTn id="31" presetID="10" presetClass="entr" presetSubtype="0" fill="hold" nodeType="afterEffect">
                                  <p:stCondLst>
                                    <p:cond delay="100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childTnLst>
                                </p:cTn>
                              </p:par>
                            </p:childTnLst>
                          </p:cTn>
                        </p:par>
                        <p:par>
                          <p:cTn id="34" fill="hold">
                            <p:stCondLst>
                              <p:cond delay="18000"/>
                            </p:stCondLst>
                            <p:childTnLst>
                              <p:par>
                                <p:cTn id="35" presetID="6" presetClass="emph" presetSubtype="0" repeatCount="3000" accel="50000" decel="50000" autoRev="1" fill="hold" nodeType="afterEffect">
                                  <p:stCondLst>
                                    <p:cond delay="1000"/>
                                  </p:stCondLst>
                                  <p:childTnLst>
                                    <p:animScale>
                                      <p:cBhvr>
                                        <p:cTn id="36" dur="500" fill="hold"/>
                                        <p:tgtEl>
                                          <p:spTgt spid="87"/>
                                        </p:tgtEl>
                                      </p:cBhvr>
                                      <p:by x="150000" y="150000"/>
                                    </p:animScale>
                                  </p:childTnLst>
                                </p:cTn>
                              </p:par>
                            </p:childTnLst>
                          </p:cTn>
                        </p:par>
                        <p:par>
                          <p:cTn id="37" fill="hold">
                            <p:stCondLst>
                              <p:cond delay="22000"/>
                            </p:stCondLst>
                            <p:childTnLst>
                              <p:par>
                                <p:cTn id="38" presetID="22" presetClass="entr" presetSubtype="1" fill="hold" nodeType="afterEffect">
                                  <p:stCondLst>
                                    <p:cond delay="2000"/>
                                  </p:stCondLst>
                                  <p:childTnLst>
                                    <p:set>
                                      <p:cBhvr>
                                        <p:cTn id="39" dur="1" fill="hold">
                                          <p:stCondLst>
                                            <p:cond delay="0"/>
                                          </p:stCondLst>
                                        </p:cTn>
                                        <p:tgtEl>
                                          <p:spTgt spid="138"/>
                                        </p:tgtEl>
                                        <p:attrNameLst>
                                          <p:attrName>style.visibility</p:attrName>
                                        </p:attrNameLst>
                                      </p:cBhvr>
                                      <p:to>
                                        <p:strVal val="visible"/>
                                      </p:to>
                                    </p:set>
                                    <p:animEffect transition="in" filter="wipe(up)">
                                      <p:cBhvr>
                                        <p:cTn id="40" dur="1000"/>
                                        <p:tgtEl>
                                          <p:spTgt spid="138"/>
                                        </p:tgtEl>
                                      </p:cBhvr>
                                    </p:animEffect>
                                  </p:childTnLst>
                                </p:cTn>
                              </p:par>
                            </p:childTnLst>
                          </p:cTn>
                        </p:par>
                        <p:par>
                          <p:cTn id="41" fill="hold">
                            <p:stCondLst>
                              <p:cond delay="25000"/>
                            </p:stCondLst>
                            <p:childTnLst>
                              <p:par>
                                <p:cTn id="42" presetID="22" presetClass="entr" presetSubtype="1" fill="hold" nodeType="afterEffect">
                                  <p:stCondLst>
                                    <p:cond delay="0"/>
                                  </p:stCondLst>
                                  <p:childTnLst>
                                    <p:set>
                                      <p:cBhvr>
                                        <p:cTn id="43" dur="1" fill="hold">
                                          <p:stCondLst>
                                            <p:cond delay="0"/>
                                          </p:stCondLst>
                                        </p:cTn>
                                        <p:tgtEl>
                                          <p:spTgt spid="137"/>
                                        </p:tgtEl>
                                        <p:attrNameLst>
                                          <p:attrName>style.visibility</p:attrName>
                                        </p:attrNameLst>
                                      </p:cBhvr>
                                      <p:to>
                                        <p:strVal val="visible"/>
                                      </p:to>
                                    </p:set>
                                    <p:animEffect transition="in" filter="wipe(up)">
                                      <p:cBhvr>
                                        <p:cTn id="44" dur="1000"/>
                                        <p:tgtEl>
                                          <p:spTgt spid="137"/>
                                        </p:tgtEl>
                                      </p:cBhvr>
                                    </p:animEffect>
                                  </p:childTnLst>
                                </p:cTn>
                              </p:par>
                            </p:childTnLst>
                          </p:cTn>
                        </p:par>
                        <p:par>
                          <p:cTn id="45" fill="hold">
                            <p:stCondLst>
                              <p:cond delay="26000"/>
                            </p:stCondLst>
                            <p:childTnLst>
                              <p:par>
                                <p:cTn id="46" presetID="10" presetClass="entr" presetSubtype="0" fill="hold" nodeType="after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par>
                          <p:cTn id="49" fill="hold">
                            <p:stCondLst>
                              <p:cond delay="28000"/>
                            </p:stCondLst>
                            <p:childTnLst>
                              <p:par>
                                <p:cTn id="50" presetID="10" presetClass="entr" presetSubtype="0" fill="hold" nodeType="afterEffect">
                                  <p:stCondLst>
                                    <p:cond delay="1000"/>
                                  </p:stCondLst>
                                  <p:childTnLst>
                                    <p:set>
                                      <p:cBhvr>
                                        <p:cTn id="51" dur="1" fill="hold">
                                          <p:stCondLst>
                                            <p:cond delay="0"/>
                                          </p:stCondLst>
                                        </p:cTn>
                                        <p:tgtEl>
                                          <p:spTgt spid="144"/>
                                        </p:tgtEl>
                                        <p:attrNameLst>
                                          <p:attrName>style.visibility</p:attrName>
                                        </p:attrNameLst>
                                      </p:cBhvr>
                                      <p:to>
                                        <p:strVal val="visible"/>
                                      </p:to>
                                    </p:set>
                                    <p:animEffect transition="in" filter="fade">
                                      <p:cBhvr>
                                        <p:cTn id="52" dur="1000"/>
                                        <p:tgtEl>
                                          <p:spTgt spid="144"/>
                                        </p:tgtEl>
                                      </p:cBhvr>
                                    </p:animEffect>
                                  </p:childTnLst>
                                </p:cTn>
                              </p:par>
                            </p:childTnLst>
                          </p:cTn>
                        </p:par>
                        <p:par>
                          <p:cTn id="53" fill="hold">
                            <p:stCondLst>
                              <p:cond delay="30000"/>
                            </p:stCondLst>
                            <p:childTnLst>
                              <p:par>
                                <p:cTn id="54" presetID="6" presetClass="emph" presetSubtype="0" repeatCount="3000" accel="50000" decel="50000" autoRev="1" fill="hold" nodeType="afterEffect">
                                  <p:stCondLst>
                                    <p:cond delay="1000"/>
                                  </p:stCondLst>
                                  <p:childTnLst>
                                    <p:animScale>
                                      <p:cBhvr>
                                        <p:cTn id="55" dur="500" fill="hold"/>
                                        <p:tgtEl>
                                          <p:spTgt spid="144"/>
                                        </p:tgtEl>
                                      </p:cBhvr>
                                      <p:by x="150000" y="150000"/>
                                    </p:animScale>
                                  </p:childTnLst>
                                </p:cTn>
                              </p:par>
                            </p:childTnLst>
                          </p:cTn>
                        </p:par>
                        <p:par>
                          <p:cTn id="56" fill="hold">
                            <p:stCondLst>
                              <p:cond delay="34000"/>
                            </p:stCondLst>
                            <p:childTnLst>
                              <p:par>
                                <p:cTn id="57" presetID="22" presetClass="entr" presetSubtype="1" fill="hold" nodeType="afterEffect">
                                  <p:stCondLst>
                                    <p:cond delay="2000"/>
                                  </p:stCondLst>
                                  <p:childTnLst>
                                    <p:set>
                                      <p:cBhvr>
                                        <p:cTn id="58" dur="1" fill="hold">
                                          <p:stCondLst>
                                            <p:cond delay="0"/>
                                          </p:stCondLst>
                                        </p:cTn>
                                        <p:tgtEl>
                                          <p:spTgt spid="169"/>
                                        </p:tgtEl>
                                        <p:attrNameLst>
                                          <p:attrName>style.visibility</p:attrName>
                                        </p:attrNameLst>
                                      </p:cBhvr>
                                      <p:to>
                                        <p:strVal val="visible"/>
                                      </p:to>
                                    </p:set>
                                    <p:animEffect transition="in" filter="wipe(up)">
                                      <p:cBhvr>
                                        <p:cTn id="59" dur="1000"/>
                                        <p:tgtEl>
                                          <p:spTgt spid="169"/>
                                        </p:tgtEl>
                                      </p:cBhvr>
                                    </p:animEffect>
                                  </p:childTnLst>
                                </p:cTn>
                              </p:par>
                            </p:childTnLst>
                          </p:cTn>
                        </p:par>
                        <p:par>
                          <p:cTn id="60" fill="hold">
                            <p:stCondLst>
                              <p:cond delay="37000"/>
                            </p:stCondLst>
                            <p:childTnLst>
                              <p:par>
                                <p:cTn id="61" presetID="22" presetClass="entr" presetSubtype="1" fill="hold" nodeType="after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wipe(up)">
                                      <p:cBhvr>
                                        <p:cTn id="63" dur="1000"/>
                                        <p:tgtEl>
                                          <p:spTgt spid="156"/>
                                        </p:tgtEl>
                                      </p:cBhvr>
                                    </p:animEffect>
                                  </p:childTnLst>
                                </p:cTn>
                              </p:par>
                            </p:childTnLst>
                          </p:cTn>
                        </p:par>
                        <p:par>
                          <p:cTn id="64" fill="hold">
                            <p:stCondLst>
                              <p:cond delay="38000"/>
                            </p:stCondLst>
                            <p:childTnLst>
                              <p:par>
                                <p:cTn id="65" presetID="10" presetClass="entr" presetSubtype="0" fill="hold" nodeType="afterEffect">
                                  <p:stCondLst>
                                    <p:cond delay="100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childTnLst>
                                </p:cTn>
                              </p:par>
                            </p:childTnLst>
                          </p:cTn>
                        </p:par>
                        <p:par>
                          <p:cTn id="68" fill="hold">
                            <p:stCondLst>
                              <p:cond delay="40000"/>
                            </p:stCondLst>
                            <p:childTnLst>
                              <p:par>
                                <p:cTn id="69" presetID="10" presetClass="entr" presetSubtype="0" fill="hold" nodeType="afterEffect">
                                  <p:stCondLst>
                                    <p:cond delay="1000"/>
                                  </p:stCondLst>
                                  <p:childTnLst>
                                    <p:set>
                                      <p:cBhvr>
                                        <p:cTn id="70" dur="1" fill="hold">
                                          <p:stCondLst>
                                            <p:cond delay="0"/>
                                          </p:stCondLst>
                                        </p:cTn>
                                        <p:tgtEl>
                                          <p:spTgt spid="160"/>
                                        </p:tgtEl>
                                        <p:attrNameLst>
                                          <p:attrName>style.visibility</p:attrName>
                                        </p:attrNameLst>
                                      </p:cBhvr>
                                      <p:to>
                                        <p:strVal val="visible"/>
                                      </p:to>
                                    </p:set>
                                    <p:animEffect transition="in" filter="fade">
                                      <p:cBhvr>
                                        <p:cTn id="71" dur="1000"/>
                                        <p:tgtEl>
                                          <p:spTgt spid="160"/>
                                        </p:tgtEl>
                                      </p:cBhvr>
                                    </p:animEffect>
                                  </p:childTnLst>
                                </p:cTn>
                              </p:par>
                            </p:childTnLst>
                          </p:cTn>
                        </p:par>
                        <p:par>
                          <p:cTn id="72" fill="hold">
                            <p:stCondLst>
                              <p:cond delay="42000"/>
                            </p:stCondLst>
                            <p:childTnLst>
                              <p:par>
                                <p:cTn id="73" presetID="6" presetClass="emph" presetSubtype="0" repeatCount="3000" accel="50000" decel="50000" autoRev="1" fill="hold" nodeType="afterEffect">
                                  <p:stCondLst>
                                    <p:cond delay="1000"/>
                                  </p:stCondLst>
                                  <p:childTnLst>
                                    <p:animScale>
                                      <p:cBhvr>
                                        <p:cTn id="74" dur="500" fill="hold"/>
                                        <p:tgtEl>
                                          <p:spTgt spid="160"/>
                                        </p:tgtEl>
                                      </p:cBhvr>
                                      <p:by x="150000" y="150000"/>
                                    </p:animScale>
                                  </p:childTnLst>
                                </p:cTn>
                              </p:par>
                            </p:childTnLst>
                          </p:cTn>
                        </p:par>
                        <p:par>
                          <p:cTn id="75" fill="hold">
                            <p:stCondLst>
                              <p:cond delay="46000"/>
                            </p:stCondLst>
                            <p:childTnLst>
                              <p:par>
                                <p:cTn id="76" presetID="22" presetClass="entr" presetSubtype="1" fill="hold" nodeType="afterEffect">
                                  <p:stCondLst>
                                    <p:cond delay="2000"/>
                                  </p:stCondLst>
                                  <p:childTnLst>
                                    <p:set>
                                      <p:cBhvr>
                                        <p:cTn id="77" dur="1" fill="hold">
                                          <p:stCondLst>
                                            <p:cond delay="0"/>
                                          </p:stCondLst>
                                        </p:cTn>
                                        <p:tgtEl>
                                          <p:spTgt spid="171"/>
                                        </p:tgtEl>
                                        <p:attrNameLst>
                                          <p:attrName>style.visibility</p:attrName>
                                        </p:attrNameLst>
                                      </p:cBhvr>
                                      <p:to>
                                        <p:strVal val="visible"/>
                                      </p:to>
                                    </p:set>
                                    <p:animEffect transition="in" filter="wipe(up)">
                                      <p:cBhvr>
                                        <p:cTn id="78" dur="1000"/>
                                        <p:tgtEl>
                                          <p:spTgt spid="171"/>
                                        </p:tgtEl>
                                      </p:cBhvr>
                                    </p:animEffect>
                                  </p:childTnLst>
                                </p:cTn>
                              </p:par>
                            </p:childTnLst>
                          </p:cTn>
                        </p:par>
                        <p:par>
                          <p:cTn id="79" fill="hold">
                            <p:stCondLst>
                              <p:cond delay="49000"/>
                            </p:stCondLst>
                            <p:childTnLst>
                              <p:par>
                                <p:cTn id="80" presetID="22" presetClass="entr" presetSubtype="1" fill="hold" nodeType="after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wipe(up)">
                                      <p:cBhvr>
                                        <p:cTn id="82" dur="1000"/>
                                        <p:tgtEl>
                                          <p:spTgt spid="170"/>
                                        </p:tgtEl>
                                      </p:cBhvr>
                                    </p:animEffect>
                                  </p:childTnLst>
                                </p:cTn>
                              </p:par>
                            </p:childTnLst>
                          </p:cTn>
                        </p:par>
                        <p:par>
                          <p:cTn id="83" fill="hold">
                            <p:stCondLst>
                              <p:cond delay="50000"/>
                            </p:stCondLst>
                            <p:childTnLst>
                              <p:par>
                                <p:cTn id="84" presetID="10" presetClass="entr" presetSubtype="0" fill="hold" nodeType="afterEffect">
                                  <p:stCondLst>
                                    <p:cond delay="10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childTnLst>
                                </p:cTn>
                              </p:par>
                            </p:childTnLst>
                          </p:cTn>
                        </p:par>
                        <p:par>
                          <p:cTn id="87" fill="hold">
                            <p:stCondLst>
                              <p:cond delay="52000"/>
                            </p:stCondLst>
                            <p:childTnLst>
                              <p:par>
                                <p:cTn id="88" presetID="10" presetClass="entr" presetSubtype="0" fill="hold" nodeType="afterEffect">
                                  <p:stCondLst>
                                    <p:cond delay="100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1000"/>
                                        <p:tgtEl>
                                          <p:spTgt spid="101"/>
                                        </p:tgtEl>
                                      </p:cBhvr>
                                    </p:animEffect>
                                  </p:childTnLst>
                                </p:cTn>
                              </p:par>
                            </p:childTnLst>
                          </p:cTn>
                        </p:par>
                        <p:par>
                          <p:cTn id="91" fill="hold">
                            <p:stCondLst>
                              <p:cond delay="54000"/>
                            </p:stCondLst>
                            <p:childTnLst>
                              <p:par>
                                <p:cTn id="92" presetID="6" presetClass="emph" presetSubtype="0" repeatCount="3000" accel="50000" decel="50000" autoRev="1" fill="hold" nodeType="afterEffect">
                                  <p:stCondLst>
                                    <p:cond delay="1000"/>
                                  </p:stCondLst>
                                  <p:childTnLst>
                                    <p:animScale>
                                      <p:cBhvr>
                                        <p:cTn id="93" dur="500" fill="hold"/>
                                        <p:tgtEl>
                                          <p:spTgt spid="101"/>
                                        </p:tgtEl>
                                      </p:cBhvr>
                                      <p:by x="150000" y="150000"/>
                                    </p:animScale>
                                  </p:childTnLst>
                                </p:cTn>
                              </p:par>
                            </p:childTnLst>
                          </p:cTn>
                        </p:par>
                        <p:par>
                          <p:cTn id="94" fill="hold">
                            <p:stCondLst>
                              <p:cond delay="58000"/>
                            </p:stCondLst>
                            <p:childTnLst>
                              <p:par>
                                <p:cTn id="95" presetID="22" presetClass="entr" presetSubtype="1" fill="hold" nodeType="after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wipe(up)">
                                      <p:cBhvr>
                                        <p:cTn id="97" dur="1000"/>
                                        <p:tgtEl>
                                          <p:spTgt spid="190"/>
                                        </p:tgtEl>
                                      </p:cBhvr>
                                    </p:animEffect>
                                  </p:childTnLst>
                                </p:cTn>
                              </p:par>
                            </p:childTnLst>
                          </p:cTn>
                        </p:par>
                        <p:par>
                          <p:cTn id="98" fill="hold">
                            <p:stCondLst>
                              <p:cond delay="61000"/>
                            </p:stCondLst>
                            <p:childTnLst>
                              <p:par>
                                <p:cTn id="99" presetID="22" presetClass="entr" presetSubtype="1" fill="hold" nodeType="afterEffect">
                                  <p:stCondLst>
                                    <p:cond delay="0"/>
                                  </p:stCondLst>
                                  <p:childTnLst>
                                    <p:set>
                                      <p:cBhvr>
                                        <p:cTn id="100" dur="1" fill="hold">
                                          <p:stCondLst>
                                            <p:cond delay="0"/>
                                          </p:stCondLst>
                                        </p:cTn>
                                        <p:tgtEl>
                                          <p:spTgt spid="189"/>
                                        </p:tgtEl>
                                        <p:attrNameLst>
                                          <p:attrName>style.visibility</p:attrName>
                                        </p:attrNameLst>
                                      </p:cBhvr>
                                      <p:to>
                                        <p:strVal val="visible"/>
                                      </p:to>
                                    </p:set>
                                    <p:animEffect transition="in" filter="wipe(up)">
                                      <p:cBhvr>
                                        <p:cTn id="101" dur="1000"/>
                                        <p:tgtEl>
                                          <p:spTgt spid="189"/>
                                        </p:tgtEl>
                                      </p:cBhvr>
                                    </p:animEffect>
                                  </p:childTnLst>
                                </p:cTn>
                              </p:par>
                            </p:childTnLst>
                          </p:cTn>
                        </p:par>
                        <p:par>
                          <p:cTn id="102" fill="hold">
                            <p:stCondLst>
                              <p:cond delay="62000"/>
                            </p:stCondLst>
                            <p:childTnLst>
                              <p:par>
                                <p:cTn id="103" presetID="10" presetClass="entr" presetSubtype="0" fill="hold" nodeType="afterEffect">
                                  <p:stCondLst>
                                    <p:cond delay="100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childTnLst>
                                </p:cTn>
                              </p:par>
                            </p:childTnLst>
                          </p:cTn>
                        </p:par>
                        <p:par>
                          <p:cTn id="106" fill="hold">
                            <p:stCondLst>
                              <p:cond delay="64000"/>
                            </p:stCondLst>
                            <p:childTnLst>
                              <p:par>
                                <p:cTn id="107" presetID="10" presetClass="entr" presetSubtype="0" fill="hold" nodeType="afterEffect">
                                  <p:stCondLst>
                                    <p:cond delay="1000"/>
                                  </p:stCondLst>
                                  <p:childTnLst>
                                    <p:set>
                                      <p:cBhvr>
                                        <p:cTn id="108" dur="1" fill="hold">
                                          <p:stCondLst>
                                            <p:cond delay="0"/>
                                          </p:stCondLst>
                                        </p:cTn>
                                        <p:tgtEl>
                                          <p:spTgt spid="113"/>
                                        </p:tgtEl>
                                        <p:attrNameLst>
                                          <p:attrName>style.visibility</p:attrName>
                                        </p:attrNameLst>
                                      </p:cBhvr>
                                      <p:to>
                                        <p:strVal val="visible"/>
                                      </p:to>
                                    </p:set>
                                    <p:animEffect transition="in" filter="fade">
                                      <p:cBhvr>
                                        <p:cTn id="109" dur="1000"/>
                                        <p:tgtEl>
                                          <p:spTgt spid="113"/>
                                        </p:tgtEl>
                                      </p:cBhvr>
                                    </p:animEffect>
                                  </p:childTnLst>
                                </p:cTn>
                              </p:par>
                            </p:childTnLst>
                          </p:cTn>
                        </p:par>
                        <p:par>
                          <p:cTn id="110" fill="hold">
                            <p:stCondLst>
                              <p:cond delay="66000"/>
                            </p:stCondLst>
                            <p:childTnLst>
                              <p:par>
                                <p:cTn id="111" presetID="6" presetClass="emph" presetSubtype="0" repeatCount="3000" accel="50000" decel="50000" autoRev="1" fill="hold" nodeType="afterEffect">
                                  <p:stCondLst>
                                    <p:cond delay="1000"/>
                                  </p:stCondLst>
                                  <p:childTnLst>
                                    <p:animScale>
                                      <p:cBhvr>
                                        <p:cTn id="112" dur="500" fill="hold"/>
                                        <p:tgtEl>
                                          <p:spTgt spid="113"/>
                                        </p:tgtEl>
                                      </p:cBhvr>
                                      <p:by x="150000" y="150000"/>
                                    </p:animScale>
                                  </p:childTnLst>
                                </p:cTn>
                              </p:par>
                            </p:childTnLst>
                          </p:cTn>
                        </p:par>
                        <p:par>
                          <p:cTn id="113" fill="hold">
                            <p:stCondLst>
                              <p:cond delay="70000"/>
                            </p:stCondLst>
                            <p:childTnLst>
                              <p:par>
                                <p:cTn id="114" presetID="22" presetClass="entr" presetSubtype="1" fill="hold" nodeType="afterEffect">
                                  <p:stCondLst>
                                    <p:cond delay="2000"/>
                                  </p:stCondLst>
                                  <p:childTnLst>
                                    <p:set>
                                      <p:cBhvr>
                                        <p:cTn id="115" dur="1" fill="hold">
                                          <p:stCondLst>
                                            <p:cond delay="0"/>
                                          </p:stCondLst>
                                        </p:cTn>
                                        <p:tgtEl>
                                          <p:spTgt spid="194"/>
                                        </p:tgtEl>
                                        <p:attrNameLst>
                                          <p:attrName>style.visibility</p:attrName>
                                        </p:attrNameLst>
                                      </p:cBhvr>
                                      <p:to>
                                        <p:strVal val="visible"/>
                                      </p:to>
                                    </p:set>
                                    <p:animEffect transition="in" filter="wipe(up)">
                                      <p:cBhvr>
                                        <p:cTn id="116" dur="1000"/>
                                        <p:tgtEl>
                                          <p:spTgt spid="194"/>
                                        </p:tgtEl>
                                      </p:cBhvr>
                                    </p:animEffect>
                                  </p:childTnLst>
                                </p:cTn>
                              </p:par>
                            </p:childTnLst>
                          </p:cTn>
                        </p:par>
                        <p:par>
                          <p:cTn id="117" fill="hold">
                            <p:stCondLst>
                              <p:cond delay="73000"/>
                            </p:stCondLst>
                            <p:childTnLst>
                              <p:par>
                                <p:cTn id="118" presetID="10" presetClass="entr" presetSubtype="0" fill="hold" nodeType="afterEffect">
                                  <p:stCondLst>
                                    <p:cond delay="100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childTnLst>
                                </p:cTn>
                              </p:par>
                            </p:childTnLst>
                          </p:cTn>
                        </p:par>
                        <p:par>
                          <p:cTn id="121" fill="hold">
                            <p:stCondLst>
                              <p:cond delay="75000"/>
                            </p:stCondLst>
                            <p:childTnLst>
                              <p:par>
                                <p:cTn id="122" presetID="10" presetClass="entr" presetSubtype="0" fill="hold" nodeType="afterEffect">
                                  <p:stCondLst>
                                    <p:cond delay="1000"/>
                                  </p:stCondLst>
                                  <p:childTnLst>
                                    <p:set>
                                      <p:cBhvr>
                                        <p:cTn id="123" dur="1" fill="hold">
                                          <p:stCondLst>
                                            <p:cond delay="0"/>
                                          </p:stCondLst>
                                        </p:cTn>
                                        <p:tgtEl>
                                          <p:spTgt spid="195"/>
                                        </p:tgtEl>
                                        <p:attrNameLst>
                                          <p:attrName>style.visibility</p:attrName>
                                        </p:attrNameLst>
                                      </p:cBhvr>
                                      <p:to>
                                        <p:strVal val="visible"/>
                                      </p:to>
                                    </p:set>
                                    <p:animEffect transition="in" filter="fade">
                                      <p:cBhvr>
                                        <p:cTn id="124" dur="1000"/>
                                        <p:tgtEl>
                                          <p:spTgt spid="195"/>
                                        </p:tgtEl>
                                      </p:cBhvr>
                                    </p:animEffect>
                                  </p:childTnLst>
                                </p:cTn>
                              </p:par>
                            </p:childTnLst>
                          </p:cTn>
                        </p:par>
                        <p:par>
                          <p:cTn id="125" fill="hold">
                            <p:stCondLst>
                              <p:cond delay="77000"/>
                            </p:stCondLst>
                            <p:childTnLst>
                              <p:par>
                                <p:cTn id="126" presetID="6" presetClass="emph" presetSubtype="0" repeatCount="3000" accel="50000" decel="50000" autoRev="1" fill="hold" nodeType="afterEffect">
                                  <p:stCondLst>
                                    <p:cond delay="1000"/>
                                  </p:stCondLst>
                                  <p:childTnLst>
                                    <p:animScale>
                                      <p:cBhvr>
                                        <p:cTn id="127" dur="500" fill="hold"/>
                                        <p:tgtEl>
                                          <p:spTgt spid="195"/>
                                        </p:tgtEl>
                                      </p:cBhvr>
                                      <p:by x="150000" y="150000"/>
                                    </p:animScale>
                                  </p:childTnLst>
                                </p:cTn>
                              </p:par>
                            </p:childTnLst>
                          </p:cTn>
                        </p:par>
                        <p:par>
                          <p:cTn id="128" fill="hold">
                            <p:stCondLst>
                              <p:cond delay="81000"/>
                            </p:stCondLst>
                            <p:childTnLst>
                              <p:par>
                                <p:cTn id="129" presetID="10" presetClass="entr" presetSubtype="0" fill="hold" nodeType="afterEffect">
                                  <p:stCondLst>
                                    <p:cond delay="1000"/>
                                  </p:stCondLst>
                                  <p:childTnLst>
                                    <p:set>
                                      <p:cBhvr>
                                        <p:cTn id="130" dur="1" fill="hold">
                                          <p:stCondLst>
                                            <p:cond delay="0"/>
                                          </p:stCondLst>
                                        </p:cTn>
                                        <p:tgtEl>
                                          <p:spTgt spid="4"/>
                                        </p:tgtEl>
                                        <p:attrNameLst>
                                          <p:attrName>style.visibility</p:attrName>
                                        </p:attrNameLst>
                                      </p:cBhvr>
                                      <p:to>
                                        <p:strVal val="visible"/>
                                      </p:to>
                                    </p:set>
                                    <p:animEffect transition="in" filter="fade">
                                      <p:cBhvr>
                                        <p:cTn id="131" dur="3000"/>
                                        <p:tgtEl>
                                          <p:spTgt spid="4"/>
                                        </p:tgtEl>
                                      </p:cBhvr>
                                    </p:animEffect>
                                  </p:childTnLst>
                                </p:cTn>
                              </p:par>
                            </p:childTnLst>
                          </p:cTn>
                        </p:par>
                        <p:par>
                          <p:cTn id="132" fill="hold">
                            <p:stCondLst>
                              <p:cond delay="85000"/>
                            </p:stCondLst>
                            <p:childTnLst>
                              <p:par>
                                <p:cTn id="133" presetID="6" presetClass="emph" presetSubtype="0" repeatCount="0" accel="50000" decel="50000" autoRev="1" fill="hold" nodeType="afterEffect">
                                  <p:stCondLst>
                                    <p:cond delay="1000"/>
                                  </p:stCondLst>
                                  <p:childTnLst>
                                    <p:animScale>
                                      <p:cBhvr>
                                        <p:cTn id="134" dur="500" fill="hold"/>
                                        <p:tgtEl>
                                          <p:spTgt spid="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3937</TotalTime>
  <Words>366</Words>
  <Application>Microsoft Macintosh PowerPoint</Application>
  <PresentationFormat>Custom</PresentationFormat>
  <Paragraphs>129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Pilkington</dc:creator>
  <cp:lastModifiedBy>Kelly Spence</cp:lastModifiedBy>
  <cp:revision>98</cp:revision>
  <dcterms:created xsi:type="dcterms:W3CDTF">2016-02-15T01:23:05Z</dcterms:created>
  <dcterms:modified xsi:type="dcterms:W3CDTF">2017-11-02T02:32:37Z</dcterms:modified>
</cp:coreProperties>
</file>